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7" r:id="rId16"/>
    <p:sldId id="317" r:id="rId17"/>
    <p:sldId id="316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3" r:id="rId27"/>
    <p:sldId id="285" r:id="rId28"/>
    <p:sldId id="286" r:id="rId29"/>
    <p:sldId id="288" r:id="rId30"/>
    <p:sldId id="289" r:id="rId31"/>
    <p:sldId id="291" r:id="rId32"/>
    <p:sldId id="290" r:id="rId33"/>
    <p:sldId id="294" r:id="rId34"/>
    <p:sldId id="295" r:id="rId35"/>
    <p:sldId id="318" r:id="rId36"/>
    <p:sldId id="297" r:id="rId37"/>
    <p:sldId id="296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0" r:id="rId46"/>
    <p:sldId id="311" r:id="rId47"/>
    <p:sldId id="312" r:id="rId48"/>
    <p:sldId id="313" r:id="rId49"/>
    <p:sldId id="314" r:id="rId50"/>
    <p:sldId id="31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>
        <p:scale>
          <a:sx n="125" d="100"/>
          <a:sy n="125" d="100"/>
        </p:scale>
        <p:origin x="-204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en-US" b="1" dirty="0"/>
              <a:t>Specificity of machine learning methods in time series analysis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E6ACEE-330D-41E3-B6ED-241B20D5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906338"/>
          </a:xfrm>
        </p:spPr>
        <p:txBody>
          <a:bodyPr>
            <a:normAutofit/>
          </a:bodyPr>
          <a:lstStyle/>
          <a:p>
            <a:r>
              <a:rPr lang="en-US" dirty="0" smtClean="0"/>
              <a:t>Methods for searching for anomalies in time series;</a:t>
            </a:r>
          </a:p>
          <a:p>
            <a:r>
              <a:rPr lang="en-US" dirty="0"/>
              <a:t>Specificity</a:t>
            </a:r>
            <a:r>
              <a:rPr lang="en-US" dirty="0" smtClean="0"/>
              <a:t> of the problems of classification of time series and methods for their solution;</a:t>
            </a:r>
          </a:p>
          <a:p>
            <a:r>
              <a:rPr lang="en-US" dirty="0"/>
              <a:t>Specificity</a:t>
            </a:r>
            <a:r>
              <a:rPr lang="en-US" dirty="0" smtClean="0"/>
              <a:t> of regression problems for time series and methods for solving them using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 </a:t>
            </a:r>
            <a:r>
              <a:rPr lang="en-US" b="1" dirty="0"/>
              <a:t>approaches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>
            <a:noAutofit/>
          </a:bodyPr>
          <a:lstStyle/>
          <a:p>
            <a:r>
              <a:rPr lang="en-US" sz="2000" dirty="0"/>
              <a:t>It could be distinguish a several approaches for anomaly detection:</a:t>
            </a:r>
          </a:p>
          <a:p>
            <a:r>
              <a:rPr lang="en-US" sz="2000" b="1" dirty="0"/>
              <a:t>Anomaly detection based on error of the prediction </a:t>
            </a:r>
            <a:r>
              <a:rPr lang="en-US" sz="2000" dirty="0"/>
              <a:t>of the time series (and deviation of it</a:t>
            </a:r>
            <a:r>
              <a:rPr lang="en-US" sz="2000" dirty="0" smtClean="0"/>
              <a:t>).</a:t>
            </a:r>
            <a:endParaRPr lang="en-US" sz="2000" dirty="0"/>
          </a:p>
          <a:p>
            <a:r>
              <a:rPr lang="en-US" sz="2000" b="1" dirty="0"/>
              <a:t>Anomaly detection based on unusual shapes (patterns, behavior)</a:t>
            </a:r>
            <a:r>
              <a:rPr lang="en-US" sz="2000" dirty="0"/>
              <a:t> of the time series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In each approach we have to introduce some metric for anomalies detection</a:t>
            </a:r>
            <a:br>
              <a:rPr lang="en-US" sz="2000" dirty="0"/>
            </a:br>
            <a:r>
              <a:rPr lang="en-US" sz="2000" dirty="0"/>
              <a:t>(in classic statistic terms deviation) 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Such metric can be, for instance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Euclidean </a:t>
            </a:r>
            <a:r>
              <a:rPr lang="en-US" sz="2000" dirty="0"/>
              <a:t>distance</a:t>
            </a:r>
            <a:r>
              <a:rPr lang="en-US" sz="2000" dirty="0" smtClean="0"/>
              <a:t>,</a:t>
            </a:r>
            <a:endParaRPr lang="en-US" sz="2000" dirty="0"/>
          </a:p>
          <a:p>
            <a:pPr lvl="1"/>
            <a:r>
              <a:rPr lang="en-US" sz="2000" dirty="0"/>
              <a:t>MAPE (Mean Absolute Percentage Error</a:t>
            </a:r>
            <a:r>
              <a:rPr lang="en-US" sz="2000" dirty="0" smtClean="0"/>
              <a:t>),</a:t>
            </a:r>
            <a:endParaRPr lang="en-US" sz="2000" dirty="0"/>
          </a:p>
          <a:p>
            <a:r>
              <a:rPr lang="en-US" sz="2000" dirty="0"/>
              <a:t>Some statistic information metric like an entropy or KL divergence.</a:t>
            </a:r>
          </a:p>
          <a:p>
            <a:r>
              <a:rPr lang="en-US" sz="2000" dirty="0"/>
              <a:t>In All cases the estimated deviation - i.e. error value is proportional to the anomaly score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If </a:t>
            </a:r>
            <a:r>
              <a:rPr lang="en-US" sz="2000" dirty="0"/>
              <a:t>the anomaly score is above a some set threshold, it is marked as an anomaly</a:t>
            </a:r>
            <a:r>
              <a:rPr lang="en-US" sz="2000" dirty="0" smtClean="0"/>
              <a:t>.</a:t>
            </a:r>
          </a:p>
          <a:p>
            <a:r>
              <a:rPr lang="en-US" sz="2000" i="1" dirty="0" smtClean="0"/>
              <a:t>Note</a:t>
            </a:r>
            <a:r>
              <a:rPr lang="en-US" sz="2000" dirty="0"/>
              <a:t> the anomaly search can be carried out as for full time series as for results of it decomposition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Example </a:t>
            </a:r>
            <a:r>
              <a:rPr lang="en-US" sz="2000" dirty="0"/>
              <a:t>of anomaly search in the residuals of decomposition.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04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Methods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>
            <a:noAutofit/>
          </a:bodyPr>
          <a:lstStyle/>
          <a:p>
            <a:r>
              <a:rPr lang="en-US" b="1" dirty="0"/>
              <a:t>Methods of Anomaly Detection</a:t>
            </a:r>
          </a:p>
          <a:p>
            <a:r>
              <a:rPr lang="en-US" dirty="0"/>
              <a:t>The Anomaly detection can be carry out using: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supervised Anomaly detection methods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the series with two classes, labeled as normal and anomaly,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semi-supervised Anomaly detection methods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the series has one class, labeled as normal and many unlabeled data,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unsupervised Anomaly detection methods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the unlabeled series, but you have the rule for choose </a:t>
            </a:r>
            <a:r>
              <a:rPr lang="en-US" dirty="0" smtClean="0"/>
              <a:t>which </a:t>
            </a:r>
            <a:r>
              <a:rPr lang="en-US" dirty="0"/>
              <a:t>normal data must satisfy.</a:t>
            </a:r>
          </a:p>
          <a:p>
            <a:endParaRPr lang="en-US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09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Box Plot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 many cases as base-line for anomaly detection methods comparison the</a:t>
            </a:r>
            <a:br>
              <a:rPr lang="en-US" sz="2000" dirty="0"/>
            </a:br>
            <a:r>
              <a:rPr lang="en-US" sz="2000" b="1" dirty="0"/>
              <a:t>Interquartile Range (IQR) </a:t>
            </a:r>
            <a:r>
              <a:rPr lang="en-US" sz="2000" dirty="0"/>
              <a:t>can be applied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method is representation of data distribution as 4-quantiles</a:t>
            </a:r>
            <a:r>
              <a:rPr lang="en-US" sz="2000" dirty="0" smtClean="0"/>
              <a:t>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outliers can be considered as all values above 75% or below 25% </a:t>
            </a:r>
            <a:r>
              <a:rPr lang="en-US" sz="2000" dirty="0" smtClean="0"/>
              <a:t>quantiles.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As a rule IQR are graphically represented as the </a:t>
            </a:r>
            <a:r>
              <a:rPr lang="en-US" sz="2000" b="1" dirty="0"/>
              <a:t>Box Plot</a:t>
            </a:r>
            <a:r>
              <a:rPr lang="en-US" sz="20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If you arrange data from small to large, the mid-point is called the median.</a:t>
            </a:r>
            <a:br>
              <a:rPr lang="en-US" sz="2000" dirty="0"/>
            </a:br>
            <a:r>
              <a:rPr lang="en-US" sz="2000" dirty="0"/>
              <a:t>The median splits data into two halves. The mid-points of each of these halves is called a quartile</a:t>
            </a:r>
            <a:r>
              <a:rPr lang="en-US" sz="2000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In </a:t>
            </a:r>
            <a:r>
              <a:rPr lang="en-US" sz="2000" dirty="0"/>
              <a:t>other words, you can split data into 3 quartiles — 1st, 2nd and 3rd (the 2nd quartile has a name for it— the median). So the Interquartile Range is the distance between 1st and 3rd quartiles. The theory behind anomaly detection using IQR is that, if a data point is too far from the 1st and 3rd quartile, it probably is an outlier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IQR </a:t>
            </a:r>
            <a:r>
              <a:rPr lang="en-US" sz="2000" dirty="0"/>
              <a:t>can be used standalone for outlier detection, but boxplots below use the same algorithmic theory and are probably more intuitive than IQR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In </a:t>
            </a:r>
            <a:r>
              <a:rPr lang="en-US" sz="2000" dirty="0"/>
              <a:t>the boxplot below, the length of the box is IQR, and the minimum and maximum values are represented by the whiskers. </a:t>
            </a:r>
            <a:endParaRPr lang="en-US" sz="2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whiskers are generally extended into 1.5*IQR distance on either side of the box. Therefore, all data points outside these 1.5*IQR values are flagged as outliers.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27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Box Plot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Comparison between Box Plot and Normal distribution</a:t>
            </a:r>
            <a:endParaRPr lang="en-US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26" y="2057399"/>
            <a:ext cx="4473574" cy="2236787"/>
          </a:xfrm>
          <a:prstGeom prst="rect">
            <a:avLst/>
          </a:prstGeom>
        </p:spPr>
      </p:pic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2168970"/>
            <a:ext cx="5188355" cy="3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3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Unsupervised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>
              <a:xfrm>
                <a:off x="460375" y="1074736"/>
                <a:ext cx="11731625" cy="5630864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Most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unsupervised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anomaly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detection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methods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try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determine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anomalies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analyzing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distribution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error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use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percentile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threshold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One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widespread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approach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threshold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= 3⋅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𝑠𝑡𝑑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where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𝑠𝑡𝑑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standard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deviation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considered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distribution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>
                    <a:solidFill>
                      <a:srgbClr val="000000"/>
                    </a:solidFill>
                  </a:rPr>
                </a:b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data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can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pre-normalized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estimate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its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(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outliers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)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relative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units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altLang="ru-RU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ru-RU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altLang="ru-RU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altLang="ru-RU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altLang="ru-RU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𝐸𝑉</m:t>
                          </m:r>
                          <m:d>
                            <m:dPr>
                              <m:ctrlP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ru-RU" altLang="ru-RU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ru-RU" altLang="ru-RU" sz="2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ru-RU" altLang="ru-RU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z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above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2.5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below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−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2.5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should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considered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outliers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with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confidence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99%. </a:t>
                </a:r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Illustration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percentile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value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threshold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example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en-US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smtClean="0">
                    <a:solidFill>
                      <a:srgbClr val="000000"/>
                    </a:solidFill>
                  </a:rPr>
                  <a:t>68-95-99.7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rule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three-sigma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rule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thumb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68%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fall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[𝑚𝑒𝑎𝑛−𝑠𝑡𝑑,𝑚𝑒𝑎𝑛+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𝑠𝑡𝑑</a:t>
                </a:r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95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%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fall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[𝑚𝑒𝑎𝑛−2⋅𝑠𝑡𝑑,𝑚𝑒𝑎𝑛+⋅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𝑠𝑡𝑑</a:t>
                </a:r>
                <a:r>
                  <a:rPr lang="en-US" altLang="ru-RU" sz="2000" dirty="0" smtClean="0">
                    <a:solidFill>
                      <a:srgbClr val="000000"/>
                    </a:solidFill>
                  </a:rPr>
                  <a:t>]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99,7%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fall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[𝑚𝑒𝑎𝑛−3⋅𝑠𝑡𝑑,𝑚𝑒𝑎𝑛+3⋅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𝑠𝑡𝑑].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375" y="1074736"/>
                <a:ext cx="11731625" cy="5630864"/>
              </a:xfrm>
              <a:blipFill>
                <a:blip r:embed="rId2"/>
                <a:stretch>
                  <a:fillRect l="-468" t="-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16" y="3852862"/>
            <a:ext cx="4418721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 smtClean="0"/>
              <a:t>.</a:t>
            </a:r>
            <a:r>
              <a:rPr lang="en-US" sz="3600" b="1" dirty="0" smtClean="0"/>
              <a:t> </a:t>
            </a:r>
            <a:r>
              <a:rPr lang="en-US" sz="3600" b="1" dirty="0"/>
              <a:t> Z-score </a:t>
            </a:r>
            <a:endParaRPr lang="ru-RU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55600" y="1143000"/>
                <a:ext cx="10998200" cy="50339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 smtClean="0"/>
                  <a:t> </a:t>
                </a:r>
                <a:r>
                  <a:rPr lang="en-US" sz="2000" dirty="0" smtClean="0"/>
                  <a:t>Z-score </a:t>
                </a:r>
                <a:r>
                  <a:rPr lang="en-US" sz="2000" dirty="0"/>
                  <a:t>If normal samples are known the Global threshold method can be clarified such as  Input data can be transformed to the so-called z-score.</a:t>
                </a:r>
                <a:endParaRPr lang="ru-RU" sz="20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𝐸𝑉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are mean value and standard deviation for normal data.  All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values above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2.5</m:t>
                    </m:r>
                  </m:oMath>
                </a14:m>
                <a:r>
                  <a:rPr lang="en-US" sz="2000" dirty="0"/>
                  <a:t> or below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−2.5</m:t>
                    </m:r>
                  </m:oMath>
                </a14:m>
                <a:r>
                  <a:rPr lang="en-US" sz="2000" dirty="0"/>
                  <a:t> should be considered as outliers with confidence 99%. </a:t>
                </a:r>
                <a:br>
                  <a:rPr lang="en-US" sz="2000" dirty="0"/>
                </a:br>
                <a:r>
                  <a:rPr lang="en-US" sz="2000" dirty="0"/>
                  <a:t>The z-score global threshold estimation can be done for sliding windowed data. If the data are not normal or have small size the modified (more robust) z-score can be taken as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𝑚𝑜𝑑𝑖𝑓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=0.6745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𝑚𝑒𝑑𝑖𝑎𝑛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𝑛𝑜𝑟𝑚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𝑀𝐴𝐷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𝑛𝑜𝑟𝑚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𝑀𝐴𝐷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are median value and mean absolute deviation for normal data. </a:t>
                </a:r>
                <a:endParaRPr lang="ru-RU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 </a:t>
                </a:r>
                <a:r>
                  <a:rPr lang="en-US" sz="2000" dirty="0" smtClean="0"/>
                  <a:t>If you knew some normal part of you data and calculate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𝑆𝑇𝐷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𝑚𝑒𝑑𝑖𝑎𝑛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𝑀𝐴𝐷</m:t>
                    </m:r>
                  </m:oMath>
                </a14:m>
                <a:r>
                  <a:rPr lang="en-US" sz="2000" dirty="0" smtClean="0"/>
                  <a:t> than Z-score would be more robust and could be considered as semi-supervised methods.</a:t>
                </a:r>
                <a:endParaRPr lang="ru-RU" sz="20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143000"/>
                <a:ext cx="10998200" cy="5033963"/>
              </a:xfrm>
              <a:blipFill>
                <a:blip r:embed="rId2"/>
                <a:stretch>
                  <a:fillRect l="-499" t="-727" r="-4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01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2800" b="1" dirty="0"/>
              <a:t>Anomaly detection</a:t>
            </a:r>
            <a:r>
              <a:rPr lang="ru-RU" sz="2800" b="1" dirty="0"/>
              <a:t>. </a:t>
            </a:r>
            <a:r>
              <a:rPr lang="en-US" sz="2800" b="1" dirty="0" smtClean="0"/>
              <a:t>Semi-Supervised </a:t>
            </a:r>
            <a:r>
              <a:rPr lang="en-US" sz="2800" b="1" dirty="0"/>
              <a:t>methods. </a:t>
            </a:r>
            <a:r>
              <a:rPr lang="ru-RU" altLang="ru-RU" sz="2800" b="1" dirty="0" err="1"/>
              <a:t>Eliptic-based</a:t>
            </a:r>
            <a:r>
              <a:rPr lang="ru-RU" altLang="ru-RU" sz="2800" b="1" dirty="0"/>
              <a:t> </a:t>
            </a:r>
            <a:r>
              <a:rPr lang="ru-RU" altLang="ru-RU" sz="2800" b="1" dirty="0" err="1"/>
              <a:t>method</a:t>
            </a:r>
            <a:r>
              <a:rPr lang="ru-RU" altLang="ru-RU" sz="2800" b="1" dirty="0"/>
              <a:t> </a:t>
            </a:r>
            <a:r>
              <a:rPr lang="en-US" sz="2800" b="1" dirty="0"/>
              <a:t> </a:t>
            </a:r>
            <a:endParaRPr lang="ru-RU" sz="28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Gaussian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Distribution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Eliptic-based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based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assumption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normally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distributed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Thus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lay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tails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probability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tail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part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choose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quantiles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supervised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calculated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distances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between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rule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Mahalanobis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distance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Gaussian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Distribution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method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considered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unsupervised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method</a:t>
            </a:r>
            <a:r>
              <a:rPr lang="ru-RU" altLang="ru-RU" sz="2000" dirty="0"/>
              <a:t> - </a:t>
            </a:r>
            <a:r>
              <a:rPr lang="ru-RU" altLang="ru-RU" sz="2000" dirty="0" err="1"/>
              <a:t>same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Global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threshold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method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Elliptic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Envelope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intuitively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built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premise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that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from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known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distribution</a:t>
            </a:r>
            <a:r>
              <a:rPr lang="ru-RU" altLang="ru-RU" sz="2000" dirty="0"/>
              <a:t>. </a:t>
            </a:r>
            <a:r>
              <a:rPr lang="ru-RU" altLang="ru-RU" sz="2000" dirty="0" err="1"/>
              <a:t>If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draw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ellipse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around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gaussian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distribution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anything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that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outside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ellipse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will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considered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outlier</a:t>
            </a:r>
            <a:r>
              <a:rPr lang="ru-RU" altLang="ru-RU" sz="2000" dirty="0"/>
              <a:t>.</a:t>
            </a:r>
            <a:endParaRPr lang="ru-RU" altLang="ru-RU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Analogue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Knn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Mahalanobis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distance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113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2800" b="1" dirty="0"/>
              <a:t>Anomaly detection</a:t>
            </a:r>
            <a:r>
              <a:rPr lang="ru-RU" sz="2800" b="1" dirty="0"/>
              <a:t>. </a:t>
            </a:r>
            <a:r>
              <a:rPr lang="en-US" sz="2800" b="1" dirty="0"/>
              <a:t>Supervised methods. </a:t>
            </a:r>
            <a:r>
              <a:rPr lang="ru-RU" altLang="ru-RU" sz="2800" b="1" dirty="0" err="1"/>
              <a:t>Eliptic-based</a:t>
            </a:r>
            <a:r>
              <a:rPr lang="ru-RU" altLang="ru-RU" sz="2800" b="1" dirty="0"/>
              <a:t> </a:t>
            </a:r>
            <a:r>
              <a:rPr lang="ru-RU" altLang="ru-RU" sz="2800" b="1" dirty="0" err="1"/>
              <a:t>method</a:t>
            </a:r>
            <a:r>
              <a:rPr lang="ru-RU" altLang="ru-RU" sz="2800" b="1" dirty="0"/>
              <a:t> </a:t>
            </a:r>
            <a:r>
              <a:rPr lang="en-US" sz="2800" b="1" dirty="0"/>
              <a:t> </a:t>
            </a:r>
            <a:endParaRPr lang="ru-RU" sz="28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Example of </a:t>
            </a:r>
            <a:r>
              <a:rPr lang="en-US" dirty="0" err="1"/>
              <a:t>Eliptic</a:t>
            </a:r>
            <a:r>
              <a:rPr lang="en-US" dirty="0"/>
              <a:t>-based method work for Time series.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485900"/>
            <a:ext cx="5698891" cy="340836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096000" y="2215634"/>
            <a:ext cx="5889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Mlahanobious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distance distribution for data</a:t>
            </a:r>
            <a:endParaRPr lang="ru-RU" dirty="0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477" y="3009364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65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Unsupervised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7316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Global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threshold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 -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simple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technique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wich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global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outlier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thresholds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searching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done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calculating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statistical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values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like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median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moving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average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using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standard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deviation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up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band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statistical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values</a:t>
            </a:r>
            <a:r>
              <a:rPr lang="ru-RU" altLang="ru-RU" sz="2000" dirty="0"/>
              <a:t> </a:t>
            </a:r>
            <a:r>
              <a:rPr lang="en-US" altLang="ru-RU" sz="2000" dirty="0" err="1" smtClean="0"/>
              <a:t>wich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define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uppermost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bound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lower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bound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anything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falling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beyond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ranges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anomaly</a:t>
            </a:r>
            <a:r>
              <a:rPr lang="ru-RU" altLang="ru-RU" sz="2000" dirty="0"/>
              <a:t>. 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743200"/>
            <a:ext cx="5539870" cy="36195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7700"/>
            <a:ext cx="573405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Unsupervised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7316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Example of threshold selection based on the distribution estimation.</a:t>
            </a: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308417"/>
            <a:ext cx="9894888" cy="20145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83387" y="3818952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STD Threshold</a:t>
            </a:r>
            <a:endParaRPr lang="ru-RU" dirty="0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63" y="1682305"/>
            <a:ext cx="3867023" cy="2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Task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of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Anomaly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detection</a:t>
            </a:r>
            <a:endParaRPr lang="ru-RU" altLang="ru-RU" sz="2000" b="1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outlier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anomaly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detection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problem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usually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formulated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finding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sharp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short-time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changing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relative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standard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usual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Thus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anomaly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parts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segments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must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significantly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distinct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from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statistical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meaning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endParaRPr lang="ru-RU" altLang="ru-RU" sz="2000" dirty="0"/>
          </a:p>
          <a:p>
            <a:endParaRPr lang="ru-RU" sz="2000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086435"/>
            <a:ext cx="5229225" cy="25146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815012" y="3318057"/>
            <a:ext cx="59451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Form the definition an anomaly (or outlier) is an observation with at least one variable having an unusual value.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 </a:t>
            </a:r>
            <a:r>
              <a:rPr lang="en-US" sz="2000" b="1" dirty="0">
                <a:solidFill>
                  <a:srgbClr val="000000"/>
                </a:solidFill>
              </a:rPr>
              <a:t>univariate outlier</a:t>
            </a:r>
            <a:r>
              <a:rPr lang="en-US" sz="2000" dirty="0">
                <a:solidFill>
                  <a:srgbClr val="000000"/>
                </a:solidFill>
              </a:rPr>
              <a:t> is an observation with a variable that has an unusual value.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 </a:t>
            </a:r>
            <a:r>
              <a:rPr lang="en-US" sz="2000" b="1" dirty="0">
                <a:solidFill>
                  <a:srgbClr val="000000"/>
                </a:solidFill>
              </a:rPr>
              <a:t>multivariate outlier</a:t>
            </a:r>
            <a:r>
              <a:rPr lang="en-US" sz="2000" dirty="0">
                <a:solidFill>
                  <a:srgbClr val="000000"/>
                </a:solidFill>
              </a:rPr>
              <a:t> is an observation with at least two variables having unusual values.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8676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Unsupervised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7316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Local threshold method for anomalies searching.</a:t>
            </a:r>
            <a:r>
              <a:rPr lang="en-US" dirty="0"/>
              <a:t> Analyze anomalies by relative threshold in some moving window. For instance, relative to the average </a:t>
            </a:r>
            <a:r>
              <a:rPr lang="en-US" dirty="0" err="1"/>
              <a:t>std</a:t>
            </a:r>
            <a:r>
              <a:rPr lang="en-US" dirty="0"/>
              <a:t> or mean.</a:t>
            </a: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798191"/>
            <a:ext cx="4460434" cy="3098355"/>
          </a:xfrm>
          <a:prstGeom prst="rect">
            <a:avLst/>
          </a:prstGeom>
        </p:spPr>
      </p:pic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09" y="2984500"/>
            <a:ext cx="7385316" cy="24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Model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based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Model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en-US" altLang="ru-RU" sz="2000" b="1" dirty="0" smtClean="0">
                <a:solidFill>
                  <a:srgbClr val="000000"/>
                </a:solidFill>
              </a:rPr>
              <a:t>semi-</a:t>
            </a:r>
            <a:r>
              <a:rPr lang="ru-RU" altLang="ru-RU" sz="2000" b="1" dirty="0" err="1" smtClean="0">
                <a:solidFill>
                  <a:srgbClr val="000000"/>
                </a:solidFill>
              </a:rPr>
              <a:t>supervised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search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method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based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creation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predictive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model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and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threshold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prediction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error</a:t>
            </a:r>
            <a:r>
              <a:rPr lang="ru-RU" altLang="ru-RU" sz="2000" u="sng" dirty="0">
                <a:solidFill>
                  <a:srgbClr val="000000"/>
                </a:solidFill>
              </a:rPr>
              <a:t> (</a:t>
            </a:r>
            <a:r>
              <a:rPr lang="ru-RU" altLang="ru-RU" sz="2000" u="sng" dirty="0" err="1">
                <a:solidFill>
                  <a:srgbClr val="000000"/>
                </a:solidFill>
              </a:rPr>
              <a:t>for</a:t>
            </a:r>
            <a:r>
              <a:rPr lang="ru-RU" altLang="ru-RU" sz="2000" u="sng" dirty="0">
                <a:solidFill>
                  <a:srgbClr val="000000"/>
                </a:solidFill>
              </a:rPr>
              <a:t> instance MAPE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for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local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anomalies</a:t>
            </a:r>
            <a:r>
              <a:rPr lang="ru-RU" altLang="ru-RU" sz="2000" u="sng" dirty="0">
                <a:solidFill>
                  <a:srgbClr val="000000"/>
                </a:solidFill>
              </a:rPr>
              <a:t>).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error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threshold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interpreted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confident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level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approve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hypothesis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outliers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local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global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anomalies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popular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algorithms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moving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average</a:t>
            </a:r>
            <a:r>
              <a:rPr lang="ru-RU" altLang="ru-RU" sz="2000" dirty="0">
                <a:solidFill>
                  <a:srgbClr val="000000"/>
                </a:solidFill>
              </a:rPr>
              <a:t>, SARIMA,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Regression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Machine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algorithm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</a:t>
            </a:r>
            <a:r>
              <a:rPr lang="ru-RU" altLang="ru-RU" sz="2000" dirty="0">
                <a:solidFill>
                  <a:srgbClr val="000000"/>
                </a:solidFill>
              </a:rPr>
              <a:t> LSTM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also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effectively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i="1" dirty="0" err="1">
                <a:solidFill>
                  <a:srgbClr val="000000"/>
                </a:solidFill>
              </a:rPr>
              <a:t>Note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estimation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carried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"</a:t>
            </a:r>
            <a:r>
              <a:rPr lang="ru-RU" altLang="ru-RU" sz="2000" dirty="0" err="1">
                <a:solidFill>
                  <a:srgbClr val="000000"/>
                </a:solidFill>
              </a:rPr>
              <a:t>normal</a:t>
            </a:r>
            <a:r>
              <a:rPr lang="ru-RU" altLang="ru-RU" sz="2000" dirty="0">
                <a:solidFill>
                  <a:srgbClr val="000000"/>
                </a:solidFill>
              </a:rPr>
              <a:t>"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anomalies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than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task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considered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semi-supervised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altLang="ru-RU" b="1" dirty="0" smtClean="0">
                <a:solidFill>
                  <a:srgbClr val="000000"/>
                </a:solidFill>
              </a:rPr>
              <a:t>Semi-</a:t>
            </a:r>
            <a:r>
              <a:rPr lang="ru-RU" altLang="ru-RU" b="1" dirty="0" err="1">
                <a:solidFill>
                  <a:srgbClr val="000000"/>
                </a:solidFill>
              </a:rPr>
              <a:t>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search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Model based example of outlier search by prediction.</a:t>
            </a: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1682305"/>
            <a:ext cx="7826375" cy="48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Clustering based</a:t>
            </a:r>
            <a:r>
              <a:rPr lang="ru-RU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r>
              <a:rPr lang="en-US" sz="2000" b="1" dirty="0"/>
              <a:t>Clustering based anomaly search</a:t>
            </a:r>
            <a:endParaRPr lang="en-US" sz="2000" dirty="0"/>
          </a:p>
          <a:p>
            <a:r>
              <a:rPr lang="en-US" sz="2000" u="sng" dirty="0"/>
              <a:t>The method is based on the assumption that anomalies will be partied into separate clusters with relatively low amount of elements.</a:t>
            </a:r>
            <a:endParaRPr lang="en-US" sz="2000" dirty="0"/>
          </a:p>
          <a:p>
            <a:pPr lvl="1"/>
            <a:r>
              <a:rPr lang="en-US" sz="2000" dirty="0"/>
              <a:t>One common pitfall or bottleneck for clustering algorithms for anomaly detection is defining the number of clusters, </a:t>
            </a:r>
            <a:r>
              <a:rPr lang="en-US" sz="2000" dirty="0" err="1" smtClean="0"/>
              <a:t>wich</a:t>
            </a:r>
            <a:r>
              <a:rPr lang="en-US" sz="2000" dirty="0" smtClean="0"/>
              <a:t> </a:t>
            </a:r>
            <a:r>
              <a:rPr lang="en-US" sz="2000" dirty="0"/>
              <a:t>is required by most clustering algorithm as an input.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u="sng" dirty="0"/>
              <a:t>The Density Based clustering methods like </a:t>
            </a:r>
            <a:r>
              <a:rPr lang="en-US" sz="2000" b="1" u="sng" dirty="0"/>
              <a:t>DBSCAN</a:t>
            </a:r>
            <a:r>
              <a:rPr lang="en-US" sz="2000" u="sng" dirty="0"/>
              <a:t> becomes the natural choice due to the lack of number of clusters requirement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The main draw back of such clustering if anomaly data points repeats many times in a sparse interval, these might not be mapped as an anomaly. So, in such a case, going with a rolling window based clustering</a:t>
            </a:r>
            <a:r>
              <a:rPr lang="en-US" sz="2000" dirty="0" smtClean="0"/>
              <a:t>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4760618"/>
            <a:ext cx="7637462" cy="19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Clustering based</a:t>
            </a:r>
            <a:r>
              <a:rPr lang="ru-RU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r>
              <a:rPr lang="en-US" sz="2000" dirty="0" smtClean="0"/>
              <a:t>Specificity </a:t>
            </a:r>
            <a:r>
              <a:rPr lang="en-US" sz="2000" dirty="0"/>
              <a:t>of </a:t>
            </a:r>
            <a:r>
              <a:rPr lang="en-US" sz="2000" b="1" dirty="0"/>
              <a:t>DBSCAN in Anomaly detection</a:t>
            </a:r>
            <a:r>
              <a:rPr lang="en-US" sz="2000" dirty="0"/>
              <a:t>:</a:t>
            </a:r>
          </a:p>
          <a:p>
            <a:r>
              <a:rPr lang="en-US" sz="2000" dirty="0"/>
              <a:t>Any point that has at least minimum samples points within set distance of it will form a cluster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Any point within maximum cluster distance of a central point, but does not have minimum samples points within distance of itself is called a borderline point and does not form its own cluster.</a:t>
            </a:r>
          </a:p>
          <a:p>
            <a:r>
              <a:rPr lang="en-US" sz="2000" dirty="0"/>
              <a:t>Any point that is not found to be a central point or a borderline point is called a noise point or outlier and is not assigned to any cluster.</a:t>
            </a:r>
          </a:p>
          <a:p>
            <a:r>
              <a:rPr lang="en-US" sz="2000" dirty="0"/>
              <a:t>Thus, such points does not contain at least minimum samples points within maximum distance from it or is not within set distance of any determined central point.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4504752"/>
            <a:ext cx="7015162" cy="178650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37" y="3784600"/>
            <a:ext cx="4350892" cy="27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3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Clustering based</a:t>
            </a:r>
            <a:r>
              <a:rPr lang="ru-RU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sz="18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</a:t>
            </a:r>
            <a:r>
              <a:rPr lang="ru-RU" altLang="ru-RU" sz="18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Factor</a:t>
            </a:r>
            <a:endParaRPr lang="ru-RU" altLang="ru-RU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based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k-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means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-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like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unsupervised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anomaly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detection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based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calculation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inverse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average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distance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between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 smtClean="0">
                <a:solidFill>
                  <a:srgbClr val="000000"/>
                </a:solidFill>
                <a:latin typeface="STIXMathJax_Normal-italic"/>
              </a:rPr>
              <a:t>𝑘</a:t>
            </a:r>
            <a:r>
              <a:rPr lang="ru-RU" altLang="ru-RU" sz="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neighbors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average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normalized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factor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ru-RU" altLang="ru-RU" sz="18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High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LOF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value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indicate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greater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anomaly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level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LOF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searching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respect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their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neighborhood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not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g</a:t>
            </a:r>
            <a:r>
              <a:rPr lang="en-US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l</a:t>
            </a:r>
            <a:r>
              <a:rPr lang="ru-RU" altLang="ru-RU" sz="18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obal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).</a:t>
            </a:r>
            <a:b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LOF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equal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labeled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around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significantly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different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from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around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neighbors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altLang="ru-RU" sz="18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LOF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metric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reflects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degree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abnormality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observations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used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define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proximity-based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models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altLang="ru-RU" sz="18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measures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deviation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given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respect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neighbours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endParaRPr lang="en-US" altLang="ru-RU" sz="18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detect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samples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have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substantially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lower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their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neighbours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altLang="ru-RU" sz="18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calculated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ratio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involving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k-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nearest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neighbours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algorithm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dirty="0">
              <a:latin typeface="Arial" panose="020B0604020202020204" pitchFamily="34" charset="0"/>
            </a:endParaRP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utoShape 3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detection</a:t>
            </a:r>
            <a:r>
              <a:rPr lang="ru-RU" b="1" dirty="0"/>
              <a:t>. </a:t>
            </a:r>
            <a:r>
              <a:rPr lang="en-US" b="1" dirty="0"/>
              <a:t>LOF </a:t>
            </a:r>
            <a:r>
              <a:rPr lang="ru-RU" altLang="ru-RU" b="1" dirty="0" err="1"/>
              <a:t>method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Illustration of the LOF principle</a:t>
            </a:r>
            <a:endParaRPr lang="ru-RU" altLang="ru-RU" sz="1800" dirty="0">
              <a:latin typeface="Arial" panose="020B0604020202020204" pitchFamily="34" charset="0"/>
            </a:endParaRP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utoShape 3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56569"/>
            <a:ext cx="4962525" cy="3721894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538060" y="1684337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Example of Local outlier factor</a:t>
            </a:r>
            <a:endParaRPr lang="ru-RU" dirty="0"/>
          </a:p>
        </p:txBody>
      </p:sp>
      <p:sp>
        <p:nvSpPr>
          <p:cNvPr id="28" name="AutoShape 5" descr="image.png"/>
          <p:cNvSpPr>
            <a:spLocks noChangeAspect="1" noChangeArrowheads="1"/>
          </p:cNvSpPr>
          <p:nvPr/>
        </p:nvSpPr>
        <p:spPr bwMode="auto">
          <a:xfrm>
            <a:off x="2746375" y="2446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z</a:t>
            </a:r>
            <a:endParaRPr lang="ru-RU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75" y="2293937"/>
            <a:ext cx="4765138" cy="33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/>
              <a:t>Anomaly detection</a:t>
            </a:r>
            <a:r>
              <a:rPr lang="ru-RU" b="1" dirty="0"/>
              <a:t>. </a:t>
            </a:r>
            <a:r>
              <a:rPr lang="ru-RU" altLang="ru-RU" b="1" dirty="0" err="1"/>
              <a:t>Isolation</a:t>
            </a:r>
            <a:r>
              <a:rPr lang="ru-RU" altLang="ru-RU" b="1" dirty="0"/>
              <a:t> </a:t>
            </a:r>
            <a:r>
              <a:rPr lang="ru-RU" altLang="ru-RU" b="1" dirty="0" err="1"/>
              <a:t>forest</a:t>
            </a:r>
            <a:endParaRPr lang="ru-RU" alt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5600" y="1143000"/>
            <a:ext cx="10998200" cy="5033963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b="1" dirty="0" err="1">
                <a:solidFill>
                  <a:srgbClr val="000000"/>
                </a:solidFill>
              </a:rPr>
              <a:t>Isolation</a:t>
            </a:r>
            <a:r>
              <a:rPr lang="ru-RU" altLang="ru-RU" sz="1800" b="1" dirty="0">
                <a:solidFill>
                  <a:srgbClr val="000000"/>
                </a:solidFill>
              </a:rPr>
              <a:t> </a:t>
            </a:r>
            <a:r>
              <a:rPr lang="ru-RU" altLang="ru-RU" sz="1800" b="1" dirty="0" err="1">
                <a:solidFill>
                  <a:srgbClr val="000000"/>
                </a:solidFill>
              </a:rPr>
              <a:t>forest</a:t>
            </a:r>
            <a:endParaRPr lang="ru-RU" altLang="ru-RU" sz="1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Isolation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Forest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tree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ensemble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unsupervised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method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difference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with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supervised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decision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tree-based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methods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here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each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perform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randomly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Each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segment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features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carried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out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also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range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between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minimum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maximum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values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feature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segment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anomaly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based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assumption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normal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requires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more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identified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average</a:t>
            </a:r>
            <a:r>
              <a:rPr lang="ru-RU" altLang="ru-RU" sz="1800" dirty="0">
                <a:solidFill>
                  <a:srgbClr val="000000"/>
                </a:solidFill>
              </a:rPr>
              <a:t> (</a:t>
            </a:r>
            <a:r>
              <a:rPr lang="ru-RU" altLang="ru-RU" sz="1800" dirty="0" err="1">
                <a:solidFill>
                  <a:srgbClr val="000000"/>
                </a:solidFill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all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trees</a:t>
            </a:r>
            <a:r>
              <a:rPr lang="ru-RU" altLang="ru-RU" sz="1800" dirty="0">
                <a:solidFill>
                  <a:srgbClr val="000000"/>
                </a:solidFill>
              </a:rPr>
              <a:t>) </a:t>
            </a:r>
            <a:r>
              <a:rPr lang="ru-RU" altLang="ru-RU" sz="1800" dirty="0" err="1">
                <a:solidFill>
                  <a:srgbClr val="000000"/>
                </a:solidFill>
              </a:rPr>
              <a:t>than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abnormal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point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As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with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other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outlier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detection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methods</a:t>
            </a:r>
            <a:r>
              <a:rPr lang="ru-RU" altLang="ru-RU" sz="1800" dirty="0">
                <a:solidFill>
                  <a:srgbClr val="000000"/>
                </a:solidFill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</a:rPr>
              <a:t>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anomaly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score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required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decision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making</a:t>
            </a:r>
            <a:r>
              <a:rPr lang="ru-RU" altLang="ru-RU" sz="1800" dirty="0">
                <a:solidFill>
                  <a:srgbClr val="000000"/>
                </a:solidFill>
              </a:rPr>
              <a:t>.</a:t>
            </a:r>
            <a:br>
              <a:rPr lang="ru-RU" altLang="ru-RU" sz="1800" dirty="0">
                <a:solidFill>
                  <a:srgbClr val="000000"/>
                </a:solidFill>
              </a:rPr>
            </a:br>
            <a:r>
              <a:rPr lang="ru-RU" altLang="ru-RU" sz="1800" dirty="0" err="1">
                <a:solidFill>
                  <a:srgbClr val="000000"/>
                </a:solidFill>
              </a:rPr>
              <a:t>Isolation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Forest</a:t>
            </a:r>
            <a:r>
              <a:rPr lang="ru-RU" altLang="ru-RU" sz="1800" dirty="0">
                <a:solidFill>
                  <a:srgbClr val="000000"/>
                </a:solidFill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</a:rPr>
              <a:t>like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ensemble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method</a:t>
            </a:r>
            <a:r>
              <a:rPr lang="ru-RU" altLang="ru-RU" sz="1800" dirty="0">
                <a:solidFill>
                  <a:srgbClr val="000000"/>
                </a:solidFill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built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basis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decision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trees</a:t>
            </a:r>
            <a:r>
              <a:rPr lang="ru-RU" altLang="ru-RU" sz="1800" dirty="0">
                <a:solidFill>
                  <a:srgbClr val="000000"/>
                </a:solidFill>
              </a:rPr>
              <a:t>. </a:t>
            </a:r>
            <a:endParaRPr lang="en-US" altLang="ru-RU" sz="18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1800" dirty="0" smtClean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these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trees</a:t>
            </a:r>
            <a:r>
              <a:rPr lang="ru-RU" altLang="ru-RU" sz="1800" dirty="0">
                <a:solidFill>
                  <a:srgbClr val="000000"/>
                </a:solidFill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created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first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selecting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feature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selecting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random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split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value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between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minimum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maximum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value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feature</a:t>
            </a:r>
            <a:r>
              <a:rPr lang="ru-RU" altLang="ru-RU" sz="1800" dirty="0">
                <a:solidFill>
                  <a:srgbClr val="000000"/>
                </a:solidFill>
              </a:rPr>
              <a:t>. </a:t>
            </a:r>
            <a:endParaRPr lang="en-US" altLang="ru-RU" sz="18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</a:rPr>
              <a:t>Thus</a:t>
            </a:r>
            <a:r>
              <a:rPr lang="ru-RU" altLang="ru-RU" sz="1800" dirty="0" smtClean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outliers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less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frequent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regular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observations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different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from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terms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values</a:t>
            </a:r>
            <a:r>
              <a:rPr lang="ru-RU" altLang="ru-RU" sz="1800" dirty="0">
                <a:solidFill>
                  <a:srgbClr val="000000"/>
                </a:solidFill>
              </a:rPr>
              <a:t> (</a:t>
            </a:r>
            <a:r>
              <a:rPr lang="ru-RU" altLang="ru-RU" sz="1800" dirty="0" err="1">
                <a:solidFill>
                  <a:srgbClr val="000000"/>
                </a:solidFill>
              </a:rPr>
              <a:t>they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lie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further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away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from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regular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observations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feature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space</a:t>
            </a:r>
            <a:r>
              <a:rPr lang="ru-RU" altLang="ru-RU" sz="1800" dirty="0">
                <a:solidFill>
                  <a:srgbClr val="000000"/>
                </a:solidFill>
              </a:rPr>
              <a:t>). </a:t>
            </a:r>
            <a:endParaRPr lang="en-US" altLang="ru-RU" sz="18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</a:rPr>
              <a:t>That</a:t>
            </a:r>
            <a:r>
              <a:rPr lang="ru-RU" altLang="ru-RU" sz="1800" dirty="0" smtClean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why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using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such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should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identified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closer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root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en-US" altLang="ru-RU" sz="18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</a:rPr>
              <a:t>Isolation</a:t>
            </a:r>
            <a:r>
              <a:rPr lang="ru-RU" altLang="ru-RU" sz="1800" dirty="0" smtClean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Forest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unsupervised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machine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learning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algorithm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identifying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anomalies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within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dataset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isolating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anomalies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few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different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652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/>
              <a:t>Anomaly detection</a:t>
            </a:r>
            <a:r>
              <a:rPr lang="ru-RU" b="1" dirty="0"/>
              <a:t>. </a:t>
            </a:r>
            <a:r>
              <a:rPr lang="ru-RU" altLang="ru-RU" b="1" dirty="0" err="1"/>
              <a:t>Isolation</a:t>
            </a:r>
            <a:r>
              <a:rPr lang="ru-RU" altLang="ru-RU" b="1" dirty="0"/>
              <a:t> </a:t>
            </a:r>
            <a:r>
              <a:rPr lang="ru-RU" altLang="ru-RU" b="1" dirty="0" err="1"/>
              <a:t>forest</a:t>
            </a:r>
            <a:endParaRPr lang="ru-RU" alt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5600" y="1143000"/>
            <a:ext cx="10998200" cy="5033963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Example of Isolation forest work</a:t>
            </a:r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795310"/>
            <a:ext cx="6926825" cy="2422525"/>
          </a:xfrm>
          <a:prstGeom prst="rect">
            <a:avLst/>
          </a:prstGeom>
        </p:spPr>
      </p:pic>
      <p:pic>
        <p:nvPicPr>
          <p:cNvPr id="1026" name="Picture 2" descr="Isolation Forest: learned iForest construction for toy dataset | Download 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25" y="3006572"/>
            <a:ext cx="4640186" cy="311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041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/>
              <a:t>. </a:t>
            </a:r>
            <a:r>
              <a:rPr lang="en-US" sz="3600" b="1" dirty="0"/>
              <a:t>Semi-supervised methods.  </a:t>
            </a:r>
            <a:r>
              <a:rPr lang="ru-RU" altLang="ru-RU" sz="3600" b="1" dirty="0"/>
              <a:t> OSVM</a:t>
            </a:r>
            <a:r>
              <a:rPr lang="en-US" sz="3600" b="1" dirty="0"/>
              <a:t>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5600" y="1143000"/>
            <a:ext cx="10998200" cy="5033963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One-Class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Support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Vector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Machines</a:t>
            </a:r>
            <a:r>
              <a:rPr lang="ru-RU" altLang="ru-RU" sz="2000" b="1" dirty="0">
                <a:solidFill>
                  <a:srgbClr val="000000"/>
                </a:solidFill>
              </a:rPr>
              <a:t>, 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OSVM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idea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support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non-linear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decision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boundary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divide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normal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labeled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normal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from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another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OSVM </a:t>
            </a:r>
            <a:r>
              <a:rPr lang="ru-RU" altLang="ru-RU" sz="2000" dirty="0" err="1">
                <a:solidFill>
                  <a:srgbClr val="000000"/>
                </a:solidFill>
              </a:rPr>
              <a:t>require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kernel-trick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general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RBF </a:t>
            </a:r>
            <a:r>
              <a:rPr lang="ru-RU" altLang="ru-RU" sz="2000" dirty="0" err="1">
                <a:solidFill>
                  <a:srgbClr val="000000"/>
                </a:solidFill>
              </a:rPr>
              <a:t>kernel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necessary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spherical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boundary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around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labeled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solution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OSVM </a:t>
            </a:r>
            <a:r>
              <a:rPr lang="ru-RU" altLang="ru-RU" sz="2000" dirty="0" err="1">
                <a:solidFill>
                  <a:srgbClr val="000000"/>
                </a:solidFill>
              </a:rPr>
              <a:t>problem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hyperplane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support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maximizes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distance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from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labeled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origin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point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zero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point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volume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hypersphere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minimized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minimize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effect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incorporating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outliers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solution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sensitive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dirty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labeled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data.Actually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considered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task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>
                <a:solidFill>
                  <a:srgbClr val="000000"/>
                </a:solidFill>
              </a:rPr>
              <a:t>OSVM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implicitly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assume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after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kernel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trick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abnormal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highly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spreaded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near-zero</a:t>
            </a:r>
            <a:r>
              <a:rPr lang="ru-RU" altLang="ru-RU" sz="2000" dirty="0">
                <a:solidFill>
                  <a:srgbClr val="000000"/>
                </a:solidFill>
              </a:rPr>
              <a:t> -</a:t>
            </a:r>
            <a:r>
              <a:rPr lang="ru-RU" altLang="ru-RU" sz="2000" dirty="0" err="1">
                <a:solidFill>
                  <a:srgbClr val="000000"/>
                </a:solidFill>
              </a:rPr>
              <a:t>point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area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417804"/>
            <a:ext cx="4076700" cy="244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9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r>
              <a:rPr lang="en-US" sz="2000" b="1" dirty="0"/>
              <a:t>In literature</a:t>
            </a:r>
            <a:r>
              <a:rPr lang="en-US" sz="2000" dirty="0"/>
              <a:t>, different terms are used that have the same or similar meaning to Anomaly Detection.</a:t>
            </a:r>
            <a:br>
              <a:rPr lang="en-US" sz="2000" dirty="0"/>
            </a:br>
            <a:r>
              <a:rPr lang="en-US" sz="2000" b="1" dirty="0"/>
              <a:t>Types of Anomalies in Time Series </a:t>
            </a:r>
            <a:r>
              <a:rPr lang="en-US" sz="2000" b="1" dirty="0" smtClean="0"/>
              <a:t>Data</a:t>
            </a:r>
            <a:endParaRPr lang="ru-RU" sz="2000" b="1" dirty="0" smtClean="0"/>
          </a:p>
          <a:p>
            <a:pPr lvl="1"/>
            <a:r>
              <a:rPr lang="en-US" sz="2000" dirty="0" smtClean="0"/>
              <a:t>Irregular </a:t>
            </a:r>
            <a:r>
              <a:rPr lang="en-US" sz="2000" dirty="0"/>
              <a:t>event detection</a:t>
            </a:r>
            <a:r>
              <a:rPr lang="en-US" sz="2000" dirty="0" smtClean="0"/>
              <a:t>;</a:t>
            </a:r>
            <a:endParaRPr lang="en-US" sz="1600" dirty="0"/>
          </a:p>
          <a:p>
            <a:pPr lvl="1"/>
            <a:r>
              <a:rPr lang="en-US" sz="2000" dirty="0"/>
              <a:t>Novelty detection</a:t>
            </a:r>
            <a:r>
              <a:rPr lang="en-US" sz="2000" dirty="0" smtClean="0"/>
              <a:t>;</a:t>
            </a:r>
          </a:p>
          <a:p>
            <a:pPr lvl="1"/>
            <a:r>
              <a:rPr lang="en-US" sz="2000" dirty="0" smtClean="0"/>
              <a:t>Deviations discovery;</a:t>
            </a:r>
          </a:p>
          <a:p>
            <a:pPr lvl="1"/>
            <a:r>
              <a:rPr lang="en-US" sz="2000" dirty="0" smtClean="0"/>
              <a:t>Outliers detection (unexplainable, </a:t>
            </a:r>
            <a:br>
              <a:rPr lang="en-US" sz="2000" dirty="0" smtClean="0"/>
            </a:br>
            <a:r>
              <a:rPr lang="en-US" sz="2000" dirty="0" smtClean="0"/>
              <a:t>inferences, noise);</a:t>
            </a:r>
          </a:p>
          <a:p>
            <a:pPr lvl="1"/>
            <a:r>
              <a:rPr lang="en-US" sz="2000" dirty="0" smtClean="0"/>
              <a:t>Change Point Detection;</a:t>
            </a:r>
          </a:p>
          <a:p>
            <a:pPr lvl="1"/>
            <a:r>
              <a:rPr lang="en-US" sz="2000" dirty="0" smtClean="0"/>
              <a:t>Fault detection (fault diagnostic);</a:t>
            </a:r>
          </a:p>
          <a:p>
            <a:pPr lvl="1"/>
            <a:r>
              <a:rPr lang="en-US" sz="2000" dirty="0" smtClean="0"/>
              <a:t>Fraud detection;</a:t>
            </a:r>
          </a:p>
          <a:p>
            <a:pPr lvl="1"/>
            <a:r>
              <a:rPr lang="en-US" sz="2000" dirty="0" smtClean="0"/>
              <a:t>Cyber attack detection;</a:t>
            </a:r>
            <a:endParaRPr lang="en-US" sz="2000" dirty="0" smtClean="0"/>
          </a:p>
          <a:p>
            <a:pPr lvl="1"/>
            <a:r>
              <a:rPr lang="en-US" sz="2000" dirty="0" smtClean="0"/>
              <a:t>Misuse detection.</a:t>
            </a:r>
            <a:endParaRPr lang="en-US" sz="2000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99" y="1745181"/>
            <a:ext cx="5254389" cy="43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0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/>
              <a:t>. </a:t>
            </a:r>
            <a:r>
              <a:rPr lang="en-US" sz="3600" b="1" dirty="0"/>
              <a:t>Semi-supervised methods.  </a:t>
            </a:r>
            <a:r>
              <a:rPr lang="ru-RU" altLang="ru-RU" sz="3600" b="1" dirty="0"/>
              <a:t> </a:t>
            </a:r>
            <a:r>
              <a:rPr lang="en-US" sz="3600" b="1" dirty="0" err="1"/>
              <a:t>Autoencoder</a:t>
            </a:r>
            <a:r>
              <a:rPr lang="en-US" sz="3600" b="1" dirty="0" smtClean="0"/>
              <a:t>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850" y="942976"/>
            <a:ext cx="11029950" cy="5233988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Autoencoder</a:t>
            </a:r>
            <a:r>
              <a:rPr lang="en-US" sz="2000" b="1" dirty="0"/>
              <a:t> based anomaly detection</a:t>
            </a:r>
            <a:endParaRPr lang="en-US" sz="2000" dirty="0"/>
          </a:p>
          <a:p>
            <a:r>
              <a:rPr lang="en-US" sz="2000" dirty="0"/>
              <a:t>The error of the trained </a:t>
            </a:r>
            <a:r>
              <a:rPr lang="en-US" sz="2000" dirty="0" err="1"/>
              <a:t>autoencoder</a:t>
            </a:r>
            <a:r>
              <a:rPr lang="en-US" sz="2000" dirty="0"/>
              <a:t> reconstruction result similar to the Anomaly Score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network is training on the data the most of them are assume to be normal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method can be considered in the unsupervised and semi-supervised tasks.</a:t>
            </a:r>
            <a:br>
              <a:rPr lang="en-US" sz="2000" dirty="0"/>
            </a:br>
            <a:r>
              <a:rPr lang="en-US" sz="2000" dirty="0"/>
              <a:t>AE is mainly used for feature extraction and dimension reduction as unsupervised method. But it also good for anomaly detection problems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Autoencoder</a:t>
            </a:r>
            <a:r>
              <a:rPr lang="en-US" sz="2000" dirty="0" smtClean="0"/>
              <a:t> </a:t>
            </a:r>
            <a:r>
              <a:rPr lang="en-US" sz="2000" dirty="0"/>
              <a:t>consists of encoding and decoding parts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encoding part, main features are extracted </a:t>
            </a:r>
            <a:r>
              <a:rPr lang="en-US" sz="2000" dirty="0" err="1" smtClean="0"/>
              <a:t>wich</a:t>
            </a:r>
            <a:r>
              <a:rPr lang="en-US" sz="2000" dirty="0" smtClean="0"/>
              <a:t> </a:t>
            </a:r>
            <a:r>
              <a:rPr lang="en-US" sz="2000" dirty="0"/>
              <a:t>represents the patterns in the data, and then each samples is reconstructed in the decoding part. The reconstruction error will be </a:t>
            </a:r>
            <a:r>
              <a:rPr lang="en-US" sz="2000" dirty="0" err="1"/>
              <a:t>minumum</a:t>
            </a:r>
            <a:r>
              <a:rPr lang="en-US" sz="2000" dirty="0"/>
              <a:t> for normal samples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On the other hand, the model is not able to reconstruct a sample that behaves abnormal, resulting a high reconstruction error. </a:t>
            </a:r>
            <a:endParaRPr lang="en-US" sz="2000" dirty="0" smtClean="0"/>
          </a:p>
          <a:p>
            <a:r>
              <a:rPr lang="en-US" sz="2000" dirty="0" smtClean="0"/>
              <a:t>So</a:t>
            </a:r>
            <a:r>
              <a:rPr lang="en-US" sz="2000" dirty="0"/>
              <a:t>, basically, the higher reconstruction error a sample has, the more likely it is to be an anomaly.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302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/>
              <a:t>. </a:t>
            </a:r>
            <a:r>
              <a:rPr lang="en-US" sz="3600" b="1" dirty="0"/>
              <a:t>Semi-supervised methods.  </a:t>
            </a:r>
            <a:r>
              <a:rPr lang="ru-RU" altLang="ru-RU" sz="3600" b="1" dirty="0"/>
              <a:t> </a:t>
            </a:r>
            <a:r>
              <a:rPr lang="en-US" sz="3600" b="1" dirty="0" err="1"/>
              <a:t>Autoencoder</a:t>
            </a:r>
            <a:r>
              <a:rPr lang="en-US" sz="3600" b="1" dirty="0" smtClean="0"/>
              <a:t> </a:t>
            </a:r>
            <a:endParaRPr lang="ru-RU" sz="36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Example of RNN-based </a:t>
            </a:r>
            <a:r>
              <a:rPr lang="en-US" dirty="0" err="1"/>
              <a:t>autoencoder</a:t>
            </a:r>
            <a:r>
              <a:rPr lang="en-US" dirty="0"/>
              <a:t> based anomaly detection.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3599053"/>
            <a:ext cx="5715000" cy="28271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595438"/>
            <a:ext cx="5543550" cy="312206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7975" y="5169945"/>
            <a:ext cx="5711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Note</a:t>
            </a:r>
            <a:r>
              <a:rPr lang="en-US" dirty="0">
                <a:solidFill>
                  <a:srgbClr val="000000"/>
                </a:solidFill>
              </a:rPr>
              <a:t> In the anomaly detection task </a:t>
            </a:r>
            <a:r>
              <a:rPr lang="en-US" dirty="0" err="1">
                <a:solidFill>
                  <a:srgbClr val="000000"/>
                </a:solidFill>
              </a:rPr>
              <a:t>Autoencoder</a:t>
            </a:r>
            <a:r>
              <a:rPr lang="en-US" dirty="0">
                <a:solidFill>
                  <a:srgbClr val="000000"/>
                </a:solidFill>
              </a:rPr>
              <a:t> can be considered as semi-supervised task if training is performing only on normal data.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042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/>
              <a:t>. </a:t>
            </a:r>
            <a:r>
              <a:rPr lang="en-US" sz="3600" b="1" dirty="0" smtClean="0"/>
              <a:t>Supervised </a:t>
            </a:r>
            <a:r>
              <a:rPr lang="en-US" sz="3600" b="1" dirty="0"/>
              <a:t>methods.  </a:t>
            </a:r>
            <a:endParaRPr lang="ru-RU" sz="36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000" b="1" dirty="0" smtClean="0"/>
              <a:t>Supervised </a:t>
            </a:r>
            <a:r>
              <a:rPr lang="en-US" sz="2000" b="1" dirty="0"/>
              <a:t>methods</a:t>
            </a:r>
          </a:p>
          <a:p>
            <a:r>
              <a:rPr lang="en-US" sz="2000" b="1" dirty="0"/>
              <a:t>Supervised Neural Network and other machine </a:t>
            </a:r>
            <a:r>
              <a:rPr lang="en-US" sz="2000" b="1" dirty="0" smtClean="0"/>
              <a:t>learning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supervised task can be solved in two ways</a:t>
            </a:r>
          </a:p>
          <a:p>
            <a:r>
              <a:rPr lang="en-US" sz="2000" dirty="0"/>
              <a:t>Based on the deviation all data into two classes - normal data and abnormal data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Based </a:t>
            </a:r>
            <a:r>
              <a:rPr lang="en-US" sz="2000" dirty="0"/>
              <a:t>on the regression task - by estimation the error of prediction, using supervised samples</a:t>
            </a:r>
            <a:r>
              <a:rPr lang="en-US" sz="2000" dirty="0" smtClean="0"/>
              <a:t>.</a:t>
            </a:r>
          </a:p>
          <a:p>
            <a:r>
              <a:rPr lang="en-US" sz="2000" i="1" dirty="0" err="1" smtClean="0"/>
              <a:t>NoteIn</a:t>
            </a:r>
            <a:r>
              <a:rPr lang="en-US" sz="2000" i="1" dirty="0" smtClean="0"/>
              <a:t> </a:t>
            </a:r>
            <a:r>
              <a:rPr lang="en-US" sz="2000" i="1" dirty="0"/>
              <a:t>the regression-like case the anomaly detection can be also considered as semi-supervised task.</a:t>
            </a:r>
            <a:br>
              <a:rPr lang="en-US" sz="2000" i="1" dirty="0"/>
            </a:br>
            <a:r>
              <a:rPr lang="en-US" sz="2000" i="1" dirty="0"/>
              <a:t>The popular methods of the supervised machine-learning based anomaly detection are:</a:t>
            </a:r>
          </a:p>
          <a:p>
            <a:pPr lvl="1"/>
            <a:r>
              <a:rPr lang="en-US" sz="2000" i="1" dirty="0"/>
              <a:t>SVM</a:t>
            </a:r>
          </a:p>
          <a:p>
            <a:pPr lvl="1"/>
            <a:r>
              <a:rPr lang="en-US" sz="2000" i="1" dirty="0"/>
              <a:t>Random Forest</a:t>
            </a:r>
          </a:p>
          <a:p>
            <a:pPr lvl="1"/>
            <a:r>
              <a:rPr lang="en-US" sz="2000" i="1" dirty="0"/>
              <a:t>k-Nearest Neighborhoods</a:t>
            </a:r>
          </a:p>
          <a:p>
            <a:pPr lvl="1"/>
            <a:r>
              <a:rPr lang="en-US" sz="2000" i="1" dirty="0"/>
              <a:t>Neural-Network.</a:t>
            </a:r>
          </a:p>
        </p:txBody>
      </p:sp>
    </p:spTree>
    <p:extLst>
      <p:ext uri="{BB962C8B-B14F-4D97-AF65-F5344CB8AC3E}">
        <p14:creationId xmlns:p14="http://schemas.microsoft.com/office/powerpoint/2010/main" val="328003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2800" b="1" dirty="0"/>
              <a:t>Anomaly detection</a:t>
            </a:r>
            <a:r>
              <a:rPr lang="ru-RU" sz="2800" b="1" dirty="0"/>
              <a:t>. </a:t>
            </a:r>
            <a:r>
              <a:rPr lang="en-US" sz="2800" b="1" dirty="0" smtClean="0"/>
              <a:t>Comparison</a:t>
            </a:r>
            <a:endParaRPr lang="ru-RU" sz="28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" y="942975"/>
            <a:ext cx="9312275" cy="56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1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b="1" dirty="0"/>
              <a:t>Supervised Classical ML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 smtClean="0"/>
              <a:t>Machine-learning </a:t>
            </a:r>
            <a:r>
              <a:rPr lang="en-US" b="1" dirty="0"/>
              <a:t>methods for TS classification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There are two main tasks of using supervised machine learning for time series analysis</a:t>
            </a:r>
            <a:r>
              <a:rPr lang="en-U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Regression (prediction, parameter estimation);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Classification.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Common, </a:t>
            </a:r>
            <a:r>
              <a:rPr lang="en-US" sz="2000" dirty="0"/>
              <a:t>but problematic solution to time series classification is to treat each time point as a separate feature and directly apply a standard learning algorithm (e.g. </a:t>
            </a:r>
            <a:r>
              <a:rPr lang="en-US" sz="2000" dirty="0" err="1"/>
              <a:t>scikit</a:t>
            </a:r>
            <a:r>
              <a:rPr lang="en-US" sz="2000" dirty="0"/>
              <a:t>-learn classifiers</a:t>
            </a:r>
            <a:r>
              <a:rPr lang="en-US" sz="2000" dirty="0" smtClean="0"/>
              <a:t>).</a:t>
            </a:r>
            <a:endParaRPr lang="ru-RU" sz="2000" dirty="0" smtClean="0"/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In </a:t>
            </a:r>
            <a:r>
              <a:rPr lang="en-US" sz="2000" dirty="0"/>
              <a:t>this approach, the algorithm ignores information contained in the time order of the data.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307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0871200" cy="739775"/>
          </a:xfrm>
        </p:spPr>
        <p:txBody>
          <a:bodyPr/>
          <a:lstStyle/>
          <a:p>
            <a:r>
              <a:rPr lang="en-US" b="1" dirty="0"/>
              <a:t>Time Series </a:t>
            </a:r>
            <a:r>
              <a:rPr lang="en-US" b="1" dirty="0" smtClean="0"/>
              <a:t>Segments. Specificity of </a:t>
            </a:r>
            <a:r>
              <a:rPr lang="en-US" b="1" dirty="0"/>
              <a:t>Segments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6" y="1104900"/>
            <a:ext cx="7823220" cy="5283200"/>
          </a:xfrm>
        </p:spPr>
        <p:txBody>
          <a:bodyPr>
            <a:noAutofit/>
          </a:bodyPr>
          <a:lstStyle/>
          <a:p>
            <a:r>
              <a:rPr lang="en-US" sz="2000" dirty="0"/>
              <a:t>Actually there can be </a:t>
            </a:r>
            <a:r>
              <a:rPr lang="en-US" sz="2000" b="1" dirty="0"/>
              <a:t>several types of Segments </a:t>
            </a:r>
            <a:r>
              <a:rPr lang="en-US" sz="2000" b="1" dirty="0" smtClean="0"/>
              <a:t>analysis</a:t>
            </a:r>
            <a:r>
              <a:rPr lang="en-US" sz="2000" dirty="0"/>
              <a:t> for time series.</a:t>
            </a:r>
          </a:p>
          <a:p>
            <a:r>
              <a:rPr lang="en-US" sz="2000" b="1" dirty="0"/>
              <a:t>Similarity in time behavior</a:t>
            </a:r>
            <a:r>
              <a:rPr lang="en-US" sz="2000" dirty="0"/>
              <a:t> </a:t>
            </a:r>
            <a:endParaRPr lang="en-US" sz="2000" dirty="0" smtClean="0"/>
          </a:p>
          <a:p>
            <a:pPr lvl="1"/>
            <a:r>
              <a:rPr lang="en-US" sz="1600" dirty="0" smtClean="0"/>
              <a:t>like </a:t>
            </a:r>
            <a:r>
              <a:rPr lang="en-US" sz="1600" dirty="0"/>
              <a:t>for 1 and 2 on the picture </a:t>
            </a:r>
            <a:r>
              <a:rPr lang="en-US" sz="1600" dirty="0" smtClean="0"/>
              <a:t>below, case A.</a:t>
            </a:r>
          </a:p>
          <a:p>
            <a:r>
              <a:rPr lang="en-US" sz="2000" b="1" dirty="0" smtClean="0"/>
              <a:t>Similarity in shape</a:t>
            </a:r>
            <a:r>
              <a:rPr lang="en-US" sz="2000" dirty="0" smtClean="0"/>
              <a:t> without time relation </a:t>
            </a:r>
          </a:p>
          <a:p>
            <a:pPr lvl="1"/>
            <a:r>
              <a:rPr lang="en-US" sz="1600" dirty="0" smtClean="0"/>
              <a:t>like for 3 and 4 on the picture below, case B.</a:t>
            </a:r>
          </a:p>
          <a:p>
            <a:r>
              <a:rPr lang="en-US" sz="2000" b="1" dirty="0" smtClean="0"/>
              <a:t>Similarity in pattern</a:t>
            </a:r>
            <a:r>
              <a:rPr lang="en-US" sz="2000" dirty="0" smtClean="0"/>
              <a:t> or structure behavior </a:t>
            </a:r>
          </a:p>
          <a:p>
            <a:pPr lvl="1"/>
            <a:r>
              <a:rPr lang="en-US" sz="1600" dirty="0" smtClean="0"/>
              <a:t>like for 5 and 6 by seasonality period, case C.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smtClean="0"/>
              <a:t>7 and 8 by trend (growing trend without), case D.</a:t>
            </a:r>
          </a:p>
          <a:p>
            <a:r>
              <a:rPr lang="en-US" sz="2000" i="1" dirty="0" smtClean="0"/>
              <a:t>Choose of the clustering type depends on the choose of the data representation or algorithm of similarity searching.</a:t>
            </a:r>
          </a:p>
          <a:p>
            <a:pPr lvl="1"/>
            <a:r>
              <a:rPr lang="en-US" sz="1600" i="1" dirty="0" smtClean="0"/>
              <a:t>Based in the task you will need to select the measure.</a:t>
            </a:r>
          </a:p>
          <a:p>
            <a:r>
              <a:rPr lang="en-US" sz="2000" dirty="0" smtClean="0"/>
              <a:t>e.g. in spectrum domain similarity in shape behavior will be represented in amplitude spectrum similarity. The same for 5 and 6 instances.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95" y="1157287"/>
            <a:ext cx="3795418" cy="52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b="1" dirty="0"/>
              <a:t>Supervised Classical ML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Most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Distance-Based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Classification</a:t>
            </a:r>
            <a:r>
              <a:rPr lang="en-US" altLang="ru-RU" sz="2000" dirty="0" smtClean="0">
                <a:solidFill>
                  <a:srgbClr val="000000"/>
                </a:solidFill>
              </a:rPr>
              <a:t> (KNN with distance)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Ensemble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decision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trees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random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Bag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Symbols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Dictionary</a:t>
            </a:r>
            <a:r>
              <a:rPr lang="ru-RU" altLang="ru-RU" sz="2000" dirty="0">
                <a:solidFill>
                  <a:srgbClr val="000000"/>
                </a:solidFill>
              </a:rPr>
              <a:t> (BOSS</a:t>
            </a:r>
            <a:r>
              <a:rPr lang="ru-RU" altLang="ru-RU" sz="2000" dirty="0" smtClean="0">
                <a:solidFill>
                  <a:srgbClr val="000000"/>
                </a:solidFill>
              </a:rPr>
              <a:t>).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smtClean="0">
                <a:solidFill>
                  <a:srgbClr val="000000"/>
                </a:solidFill>
              </a:rPr>
              <a:t>Shape or its part based classifiers.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Support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Machine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XGBoost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761137" y="2827817"/>
            <a:ext cx="4241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Example of </a:t>
            </a:r>
            <a:r>
              <a:rPr lang="en-US" b="1" dirty="0" err="1">
                <a:solidFill>
                  <a:srgbClr val="000000"/>
                </a:solidFill>
                <a:latin typeface="Verdana" panose="020B0604030504040204" pitchFamily="34" charset="0"/>
              </a:rPr>
              <a:t>kNN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-DTW Classifier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3270766"/>
            <a:ext cx="5224462" cy="31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b="1" dirty="0"/>
              <a:t>Supervised Classical </a:t>
            </a:r>
            <a:r>
              <a:rPr lang="en-US" b="1" dirty="0" smtClean="0"/>
              <a:t>ML. </a:t>
            </a:r>
            <a:r>
              <a:rPr lang="en-US" altLang="ru-RU" b="1" dirty="0" smtClean="0">
                <a:solidFill>
                  <a:srgbClr val="000000"/>
                </a:solidFill>
              </a:rPr>
              <a:t>K</a:t>
            </a:r>
            <a:r>
              <a:rPr lang="ru-RU" altLang="ru-RU" b="1" dirty="0" smtClean="0">
                <a:solidFill>
                  <a:srgbClr val="000000"/>
                </a:solidFill>
              </a:rPr>
              <a:t>-</a:t>
            </a:r>
            <a:r>
              <a:rPr lang="ru-RU" altLang="ru-RU" b="1" dirty="0" err="1" smtClean="0">
                <a:solidFill>
                  <a:srgbClr val="000000"/>
                </a:solidFill>
              </a:rPr>
              <a:t>nearest</a:t>
            </a:r>
            <a:r>
              <a:rPr lang="ru-RU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neighbor</a:t>
            </a:r>
            <a:endParaRPr lang="en-US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2" descr="image.png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323850" y="942975"/>
                <a:ext cx="11029950" cy="5731290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One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most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popular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traditional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Series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Classification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approaches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use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 </a:t>
                </a:r>
                <a:r>
                  <a:rPr lang="en-US" altLang="ru-RU" sz="2000" dirty="0" smtClean="0">
                    <a:solidFill>
                      <a:srgbClr val="000000"/>
                    </a:solidFill>
                  </a:rPr>
                  <a:t/>
                </a:r>
                <a:br>
                  <a:rPr lang="en-US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b="1" dirty="0" smtClean="0">
                    <a:solidFill>
                      <a:srgbClr val="000000"/>
                    </a:solidFill>
                  </a:rPr>
                  <a:t>k-</a:t>
                </a:r>
                <a:r>
                  <a:rPr lang="ru-RU" altLang="ru-RU" sz="2000" b="1" dirty="0" err="1" smtClean="0">
                    <a:solidFill>
                      <a:srgbClr val="000000"/>
                    </a:solidFill>
                  </a:rPr>
                  <a:t>nearest</a:t>
                </a:r>
                <a:r>
                  <a:rPr lang="ru-RU" altLang="ru-RU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neighbor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classifier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coupled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with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distance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function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Particularly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,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Dynamic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Warping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(DTW)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distance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 err="1" smtClean="0">
                    <a:solidFill>
                      <a:srgbClr val="000000"/>
                    </a:solidFill>
                  </a:rPr>
                  <a:t>This</a:t>
                </a:r>
                <a:r>
                  <a:rPr lang="ru-RU" altLang="ru-RU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classifier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has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been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shown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be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very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strong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baseline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(</a:t>
                </a:r>
                <a:r>
                  <a:rPr lang="ru-RU" altLang="ru-RU" b="1" dirty="0" err="1">
                    <a:solidFill>
                      <a:srgbClr val="000000"/>
                    </a:solidFill>
                  </a:rPr>
                  <a:t>kNN</a:t>
                </a:r>
                <a:r>
                  <a:rPr lang="ru-RU" altLang="ru-RU" b="1" dirty="0">
                    <a:solidFill>
                      <a:srgbClr val="000000"/>
                    </a:solidFill>
                  </a:rPr>
                  <a:t>-DTW </a:t>
                </a:r>
                <a:r>
                  <a:rPr lang="ru-RU" altLang="ru-RU" b="1" dirty="0" err="1">
                    <a:solidFill>
                      <a:srgbClr val="000000"/>
                    </a:solidFill>
                  </a:rPr>
                  <a:t>method</a:t>
                </a:r>
                <a:r>
                  <a:rPr lang="ru-RU" altLang="ru-RU" dirty="0" smtClean="0">
                    <a:solidFill>
                      <a:srgbClr val="000000"/>
                    </a:solidFill>
                  </a:rPr>
                  <a:t>).</a:t>
                </a:r>
                <a:endParaRPr lang="en-US" altLang="ru-RU" dirty="0" smtClean="0">
                  <a:solidFill>
                    <a:srgbClr val="000000"/>
                  </a:solidFill>
                </a:endParaRPr>
              </a:p>
              <a:p>
                <a:pPr marL="787400" lvl="2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 err="1" smtClean="0"/>
                  <a:t>The</a:t>
                </a:r>
                <a:r>
                  <a:rPr lang="ru-RU" altLang="ru-RU" dirty="0" smtClean="0"/>
                  <a:t> </a:t>
                </a:r>
                <a:r>
                  <a:rPr lang="ru-RU" altLang="ru-RU" dirty="0" err="1"/>
                  <a:t>more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accurate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to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use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ensembling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of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individual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classifiers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with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different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distance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measures</a:t>
                </a:r>
                <a:r>
                  <a:rPr lang="ru-RU" altLang="ru-RU" dirty="0"/>
                  <a:t>. </a:t>
                </a:r>
                <a:endParaRPr lang="en-US" altLang="ru-RU" dirty="0" smtClean="0"/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 err="1" smtClean="0"/>
                  <a:t>It</a:t>
                </a:r>
                <a:r>
                  <a:rPr lang="ru-RU" altLang="ru-RU" dirty="0" smtClean="0"/>
                  <a:t> </a:t>
                </a:r>
                <a:r>
                  <a:rPr lang="ru-RU" altLang="ru-RU" dirty="0" err="1"/>
                  <a:t>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shown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that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approach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in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general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outperforms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all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of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ensemble’s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individual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components</a:t>
                </a:r>
                <a:r>
                  <a:rPr lang="ru-RU" altLang="ru-RU" dirty="0"/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Beside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kNN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-DTW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there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are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plenty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Series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Classification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Methods</a:t>
                </a:r>
                <a:r>
                  <a:rPr lang="ru-RU" altLang="ru-RU" sz="2000" i="1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i="1" dirty="0"/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main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drawbacks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kNN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are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following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/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method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requires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lot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space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compute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During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classification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,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kNN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compares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each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object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with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other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objects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training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KNN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provides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limited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information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about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why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series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was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assigned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certain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class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noise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series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may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overpower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subtle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differences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shape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that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are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useful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for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class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discrimination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kNN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-DTW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algorithm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has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achieved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an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outstanding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performance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on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benchmark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datasets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,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however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it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suffers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from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u="sng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altLang="ru-RU" sz="2000" i="1" u="sng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ru-RU" sz="2000" b="0" i="1" u="sng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u="sng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ru-RU" altLang="ru-RU" sz="2000" i="1" u="sng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altLang="ru-RU" sz="2000" i="1" u="sng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ru-RU" sz="2000" b="0" i="1" u="sng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u="sng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ru-RU" altLang="ru-RU" sz="2000" i="1" u="sng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ru-RU" altLang="ru-RU" sz="2000" i="1" u="sng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2000" u="sng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complexity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latin typeface="Arial" panose="020B0604020202020204" pitchFamily="34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AutoShape 2" descr="image.png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23850" y="942975"/>
                <a:ext cx="11029950" cy="5731290"/>
              </a:xfrm>
              <a:prstGeom prst="rect">
                <a:avLst/>
              </a:prstGeom>
              <a:blipFill>
                <a:blip r:embed="rId2"/>
                <a:stretch>
                  <a:fillRect l="-497" t="-638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Supervised Classical ML. </a:t>
            </a:r>
            <a:r>
              <a:rPr lang="en-US" altLang="ru-RU" b="1" dirty="0">
                <a:solidFill>
                  <a:srgbClr val="000000"/>
                </a:solidFill>
              </a:rPr>
              <a:t>T</a:t>
            </a:r>
            <a:r>
              <a:rPr lang="ru-RU" altLang="ru-RU" b="1" dirty="0" err="1">
                <a:solidFill>
                  <a:srgbClr val="000000"/>
                </a:solidFill>
              </a:rPr>
              <a:t>ime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series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forest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en-US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>
                <a:solidFill>
                  <a:srgbClr val="000000"/>
                </a:solidFill>
              </a:rPr>
              <a:t>(TSF</a:t>
            </a:r>
            <a:r>
              <a:rPr lang="ru-RU" altLang="ru-RU" b="1" dirty="0" smtClean="0">
                <a:solidFill>
                  <a:srgbClr val="000000"/>
                </a:solidFill>
              </a:rPr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198" y="931492"/>
            <a:ext cx="10943602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altLang="ru-RU" sz="2000" dirty="0" smtClean="0">
                <a:solidFill>
                  <a:srgbClr val="000000"/>
                </a:solidFill>
              </a:rPr>
              <a:t>TSF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adapts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random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endParaRPr lang="en-US" altLang="ru-RU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rgbClr val="000000"/>
                </a:solidFill>
              </a:rPr>
              <a:t>TSF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Interval-based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endParaRPr lang="en-US" altLang="ru-RU" sz="2000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ru-RU" altLang="ru-RU" dirty="0" err="1"/>
              <a:t>Split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series</a:t>
            </a:r>
            <a:r>
              <a:rPr lang="ru-RU" altLang="ru-RU" dirty="0"/>
              <a:t> </a:t>
            </a:r>
            <a:r>
              <a:rPr lang="ru-RU" altLang="ru-RU" dirty="0" err="1"/>
              <a:t>into</a:t>
            </a:r>
            <a:r>
              <a:rPr lang="ru-RU" altLang="ru-RU" dirty="0"/>
              <a:t> </a:t>
            </a:r>
            <a:r>
              <a:rPr lang="ru-RU" altLang="ru-RU" dirty="0" err="1"/>
              <a:t>random</a:t>
            </a:r>
            <a:r>
              <a:rPr lang="ru-RU" altLang="ru-RU" dirty="0"/>
              <a:t> </a:t>
            </a:r>
            <a:r>
              <a:rPr lang="ru-RU" altLang="ru-RU" dirty="0" err="1"/>
              <a:t>intervals</a:t>
            </a:r>
            <a:r>
              <a:rPr lang="ru-RU" altLang="ru-RU" dirty="0"/>
              <a:t>, </a:t>
            </a:r>
            <a:r>
              <a:rPr lang="ru-RU" altLang="ru-RU" dirty="0" err="1"/>
              <a:t>with</a:t>
            </a:r>
            <a:r>
              <a:rPr lang="ru-RU" altLang="ru-RU" dirty="0"/>
              <a:t> </a:t>
            </a:r>
            <a:r>
              <a:rPr lang="ru-RU" altLang="ru-RU" dirty="0" err="1"/>
              <a:t>random</a:t>
            </a:r>
            <a:r>
              <a:rPr lang="ru-RU" altLang="ru-RU" dirty="0"/>
              <a:t> </a:t>
            </a:r>
            <a:r>
              <a:rPr lang="ru-RU" altLang="ru-RU" dirty="0" err="1"/>
              <a:t>start</a:t>
            </a:r>
            <a:r>
              <a:rPr lang="ru-RU" altLang="ru-RU" dirty="0"/>
              <a:t> </a:t>
            </a:r>
            <a:r>
              <a:rPr lang="ru-RU" altLang="ru-RU" dirty="0" err="1"/>
              <a:t>positions</a:t>
            </a:r>
            <a:r>
              <a:rPr lang="ru-RU" altLang="ru-RU" dirty="0"/>
              <a:t> </a:t>
            </a:r>
            <a:r>
              <a:rPr lang="ru-RU" altLang="ru-RU" dirty="0" err="1"/>
              <a:t>and</a:t>
            </a:r>
            <a:r>
              <a:rPr lang="ru-RU" altLang="ru-RU" dirty="0"/>
              <a:t> </a:t>
            </a:r>
            <a:r>
              <a:rPr lang="ru-RU" altLang="ru-RU" dirty="0" err="1"/>
              <a:t>random</a:t>
            </a:r>
            <a:r>
              <a:rPr lang="ru-RU" altLang="ru-RU" dirty="0"/>
              <a:t> </a:t>
            </a:r>
            <a:r>
              <a:rPr lang="ru-RU" altLang="ru-RU" dirty="0" err="1"/>
              <a:t>lengths</a:t>
            </a:r>
            <a:r>
              <a:rPr lang="ru-RU" altLang="ru-RU" dirty="0" smtClean="0"/>
              <a:t>.</a:t>
            </a:r>
            <a:endParaRPr lang="en-US" altLang="ru-RU" dirty="0" smtClean="0"/>
          </a:p>
          <a:p>
            <a:pPr lvl="2">
              <a:lnSpc>
                <a:spcPct val="100000"/>
              </a:lnSpc>
            </a:pPr>
            <a:r>
              <a:rPr lang="ru-RU" altLang="ru-RU" dirty="0" err="1" smtClean="0"/>
              <a:t>Extract</a:t>
            </a:r>
            <a:r>
              <a:rPr lang="ru-RU" altLang="ru-RU" dirty="0" smtClean="0"/>
              <a:t> </a:t>
            </a:r>
            <a:r>
              <a:rPr lang="ru-RU" altLang="ru-RU" dirty="0" err="1"/>
              <a:t>summary</a:t>
            </a:r>
            <a:r>
              <a:rPr lang="ru-RU" altLang="ru-RU" dirty="0"/>
              <a:t> </a:t>
            </a:r>
            <a:r>
              <a:rPr lang="ru-RU" altLang="ru-RU" dirty="0" err="1"/>
              <a:t>features</a:t>
            </a:r>
            <a:r>
              <a:rPr lang="ru-RU" altLang="ru-RU" dirty="0"/>
              <a:t> (</a:t>
            </a:r>
            <a:r>
              <a:rPr lang="ru-RU" altLang="ru-RU" i="1" dirty="0" err="1"/>
              <a:t>mean</a:t>
            </a:r>
            <a:r>
              <a:rPr lang="ru-RU" altLang="ru-RU" i="1" dirty="0"/>
              <a:t>, </a:t>
            </a:r>
            <a:r>
              <a:rPr lang="ru-RU" altLang="ru-RU" i="1" dirty="0" err="1"/>
              <a:t>standard</a:t>
            </a:r>
            <a:r>
              <a:rPr lang="ru-RU" altLang="ru-RU" i="1" dirty="0"/>
              <a:t> </a:t>
            </a:r>
            <a:r>
              <a:rPr lang="ru-RU" altLang="ru-RU" i="1" dirty="0" err="1"/>
              <a:t>deviation</a:t>
            </a:r>
            <a:r>
              <a:rPr lang="ru-RU" altLang="ru-RU" i="1" dirty="0"/>
              <a:t>, </a:t>
            </a:r>
            <a:r>
              <a:rPr lang="ru-RU" altLang="ru-RU" i="1" dirty="0" err="1"/>
              <a:t>slope</a:t>
            </a:r>
            <a:r>
              <a:rPr lang="ru-RU" altLang="ru-RU" i="1" dirty="0"/>
              <a:t> </a:t>
            </a:r>
            <a:r>
              <a:rPr lang="ru-RU" altLang="ru-RU" i="1" dirty="0" err="1"/>
              <a:t>and</a:t>
            </a:r>
            <a:r>
              <a:rPr lang="ru-RU" altLang="ru-RU" i="1" dirty="0"/>
              <a:t> </a:t>
            </a:r>
            <a:r>
              <a:rPr lang="ru-RU" altLang="ru-RU" i="1" dirty="0" err="1"/>
              <a:t>e.t.c</a:t>
            </a:r>
            <a:r>
              <a:rPr lang="ru-RU" altLang="ru-RU" i="1" dirty="0" smtClean="0"/>
              <a:t>.</a:t>
            </a:r>
            <a:r>
              <a:rPr lang="ru-RU" altLang="ru-RU" dirty="0" smtClean="0"/>
              <a:t>)</a:t>
            </a:r>
            <a:r>
              <a:rPr lang="en-US" altLang="ru-RU" dirty="0" smtClean="0"/>
              <a:t> </a:t>
            </a:r>
            <a:r>
              <a:rPr lang="ru-RU" altLang="ru-RU" dirty="0" err="1" smtClean="0"/>
              <a:t>from</a:t>
            </a:r>
            <a:r>
              <a:rPr lang="ru-RU" altLang="ru-RU" dirty="0" smtClean="0"/>
              <a:t> </a:t>
            </a:r>
            <a:r>
              <a:rPr lang="ru-RU" altLang="ru-RU" dirty="0" err="1"/>
              <a:t>each</a:t>
            </a:r>
            <a:r>
              <a:rPr lang="ru-RU" altLang="ru-RU" dirty="0"/>
              <a:t> </a:t>
            </a:r>
            <a:r>
              <a:rPr lang="ru-RU" altLang="ru-RU" dirty="0" err="1"/>
              <a:t>interval</a:t>
            </a:r>
            <a:r>
              <a:rPr lang="ru-RU" altLang="ru-RU" dirty="0"/>
              <a:t> </a:t>
            </a:r>
            <a:r>
              <a:rPr lang="ru-RU" altLang="ru-RU" dirty="0" err="1"/>
              <a:t>into</a:t>
            </a:r>
            <a:r>
              <a:rPr lang="ru-RU" altLang="ru-RU" dirty="0"/>
              <a:t> a </a:t>
            </a:r>
            <a:r>
              <a:rPr lang="ru-RU" altLang="ru-RU" dirty="0" err="1"/>
              <a:t>single</a:t>
            </a:r>
            <a:r>
              <a:rPr lang="ru-RU" altLang="ru-RU" dirty="0"/>
              <a:t> </a:t>
            </a:r>
            <a:r>
              <a:rPr lang="ru-RU" altLang="ru-RU" dirty="0" err="1"/>
              <a:t>feature</a:t>
            </a:r>
            <a:r>
              <a:rPr lang="ru-RU" altLang="ru-RU" dirty="0"/>
              <a:t> </a:t>
            </a:r>
            <a:r>
              <a:rPr lang="ru-RU" altLang="ru-RU" dirty="0" err="1"/>
              <a:t>vector</a:t>
            </a:r>
            <a:r>
              <a:rPr lang="ru-RU" altLang="ru-RU" dirty="0" smtClean="0"/>
              <a:t>.</a:t>
            </a:r>
            <a:r>
              <a:rPr lang="en-US" altLang="ru-RU" dirty="0" smtClean="0"/>
              <a:t> </a:t>
            </a:r>
            <a:endParaRPr lang="ru-RU" altLang="ru-RU" dirty="0"/>
          </a:p>
          <a:p>
            <a:pPr lvl="2">
              <a:lnSpc>
                <a:spcPct val="100000"/>
              </a:lnSpc>
            </a:pPr>
            <a:r>
              <a:rPr lang="ru-RU" altLang="ru-RU" dirty="0" err="1"/>
              <a:t>Train</a:t>
            </a:r>
            <a:r>
              <a:rPr lang="ru-RU" altLang="ru-RU" dirty="0"/>
              <a:t> a </a:t>
            </a:r>
            <a:r>
              <a:rPr lang="ru-RU" altLang="ru-RU" dirty="0" err="1"/>
              <a:t>decision</a:t>
            </a:r>
            <a:r>
              <a:rPr lang="ru-RU" altLang="ru-RU" dirty="0"/>
              <a:t> </a:t>
            </a:r>
            <a:r>
              <a:rPr lang="ru-RU" altLang="ru-RU" dirty="0" err="1"/>
              <a:t>tree</a:t>
            </a:r>
            <a:r>
              <a:rPr lang="ru-RU" altLang="ru-RU" dirty="0"/>
              <a:t> </a:t>
            </a:r>
            <a:r>
              <a:rPr lang="ru-RU" altLang="ru-RU" dirty="0" err="1"/>
              <a:t>on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extracted</a:t>
            </a:r>
            <a:r>
              <a:rPr lang="ru-RU" altLang="ru-RU" dirty="0"/>
              <a:t> </a:t>
            </a:r>
            <a:r>
              <a:rPr lang="ru-RU" altLang="ru-RU" dirty="0" err="1"/>
              <a:t>features</a:t>
            </a:r>
            <a:r>
              <a:rPr lang="ru-RU" altLang="ru-RU" dirty="0" smtClean="0"/>
              <a:t>.</a:t>
            </a:r>
            <a:endParaRPr lang="en-US" altLang="ru-RU" dirty="0" smtClean="0"/>
          </a:p>
          <a:p>
            <a:pPr lvl="1">
              <a:lnSpc>
                <a:spcPct val="100000"/>
              </a:lnSpc>
            </a:pPr>
            <a:r>
              <a:rPr lang="ru-RU" altLang="ru-RU" sz="2000" dirty="0" err="1" smtClean="0"/>
              <a:t>Repeat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steps</a:t>
            </a:r>
            <a:r>
              <a:rPr lang="ru-RU" altLang="ru-RU" sz="2000" dirty="0"/>
              <a:t> 1–3 </a:t>
            </a:r>
            <a:r>
              <a:rPr lang="ru-RU" altLang="ru-RU" sz="2000" dirty="0" err="1"/>
              <a:t>until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required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number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have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been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built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runs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>
              <a:lnSpc>
                <a:spcPct val="100000"/>
              </a:lnSpc>
            </a:pPr>
            <a:r>
              <a:rPr lang="ru-RU" altLang="ru-RU" sz="2000" dirty="0" err="1" smtClean="0"/>
              <a:t>New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classified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according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majority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vote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all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.</a:t>
            </a:r>
          </a:p>
          <a:p>
            <a:pPr lvl="2">
              <a:lnSpc>
                <a:spcPct val="100000"/>
              </a:lnSpc>
            </a:pPr>
            <a:r>
              <a:rPr lang="ru-RU" altLang="ru-RU" dirty="0" err="1"/>
              <a:t>In</a:t>
            </a:r>
            <a:r>
              <a:rPr lang="ru-RU" altLang="ru-RU" dirty="0"/>
              <a:t> a </a:t>
            </a:r>
            <a:r>
              <a:rPr lang="ru-RU" altLang="ru-RU" dirty="0" err="1"/>
              <a:t>majority</a:t>
            </a:r>
            <a:r>
              <a:rPr lang="ru-RU" altLang="ru-RU" dirty="0"/>
              <a:t> </a:t>
            </a:r>
            <a:r>
              <a:rPr lang="ru-RU" altLang="ru-RU" dirty="0" err="1"/>
              <a:t>vote</a:t>
            </a:r>
            <a:r>
              <a:rPr lang="ru-RU" altLang="ru-RU" dirty="0"/>
              <a:t>,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prediction</a:t>
            </a:r>
            <a:r>
              <a:rPr lang="ru-RU" altLang="ru-RU" dirty="0"/>
              <a:t> </a:t>
            </a:r>
            <a:r>
              <a:rPr lang="ru-RU" altLang="ru-RU" dirty="0" err="1"/>
              <a:t>is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class</a:t>
            </a:r>
            <a:r>
              <a:rPr lang="ru-RU" altLang="ru-RU" dirty="0"/>
              <a:t> </a:t>
            </a:r>
            <a:r>
              <a:rPr lang="ru-RU" altLang="ru-RU" dirty="0" err="1"/>
              <a:t>that</a:t>
            </a:r>
            <a:r>
              <a:rPr lang="ru-RU" altLang="ru-RU" dirty="0"/>
              <a:t> </a:t>
            </a:r>
            <a:r>
              <a:rPr lang="ru-RU" altLang="ru-RU" dirty="0" err="1"/>
              <a:t>is</a:t>
            </a:r>
            <a:r>
              <a:rPr lang="ru-RU" altLang="ru-RU" dirty="0"/>
              <a:t> </a:t>
            </a:r>
            <a:r>
              <a:rPr lang="ru-RU" altLang="ru-RU" dirty="0" err="1"/>
              <a:t>predicted</a:t>
            </a:r>
            <a:r>
              <a:rPr lang="ru-RU" altLang="ru-RU" dirty="0"/>
              <a:t> </a:t>
            </a:r>
            <a:r>
              <a:rPr lang="ru-RU" altLang="ru-RU" dirty="0" err="1"/>
              <a:t>by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most</a:t>
            </a:r>
            <a:r>
              <a:rPr lang="ru-RU" altLang="ru-RU" dirty="0"/>
              <a:t> </a:t>
            </a:r>
            <a:r>
              <a:rPr lang="ru-RU" altLang="ru-RU" dirty="0" err="1"/>
              <a:t>trees</a:t>
            </a:r>
            <a:r>
              <a:rPr lang="ru-RU" altLang="ru-RU" dirty="0"/>
              <a:t> </a:t>
            </a:r>
            <a:r>
              <a:rPr lang="ru-RU" altLang="ru-RU" dirty="0" err="1"/>
              <a:t>of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forest</a:t>
            </a:r>
            <a:r>
              <a:rPr lang="ru-RU" alt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ru-RU" sz="2000" dirty="0" smtClean="0"/>
              <a:t>Advantages of TSF:</a:t>
            </a:r>
          </a:p>
          <a:p>
            <a:pPr lvl="1">
              <a:lnSpc>
                <a:spcPct val="100000"/>
              </a:lnSpc>
            </a:pPr>
            <a:r>
              <a:rPr lang="en-US" altLang="ru-RU" sz="2000" dirty="0" smtClean="0"/>
              <a:t>T</a:t>
            </a:r>
            <a:r>
              <a:rPr lang="ru-RU" altLang="ru-RU" sz="2000" dirty="0" err="1" smtClean="0"/>
              <a:t>ime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outperform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baseline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competitors</a:t>
            </a:r>
            <a:r>
              <a:rPr lang="ru-RU" altLang="ru-RU" sz="2000" dirty="0" smtClean="0"/>
              <a:t>,</a:t>
            </a:r>
            <a:r>
              <a:rPr lang="en-US" altLang="ru-RU" sz="2000" dirty="0" smtClean="0"/>
              <a:t> </a:t>
            </a:r>
            <a:r>
              <a:rPr lang="ru-RU" altLang="ru-RU" sz="2000" dirty="0" err="1" smtClean="0"/>
              <a:t>such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en-US" altLang="ru-RU" sz="2000" dirty="0" err="1" smtClean="0"/>
              <a:t>kNN</a:t>
            </a:r>
            <a:r>
              <a:rPr lang="en-US" altLang="ru-RU" sz="2000" dirty="0" smtClean="0"/>
              <a:t>-DTW</a:t>
            </a:r>
            <a:r>
              <a:rPr lang="ru-RU" altLang="ru-RU" sz="2000" dirty="0" smtClean="0"/>
              <a:t>.</a:t>
            </a:r>
            <a:endParaRPr lang="ru-RU" altLang="ru-RU" sz="2000" dirty="0"/>
          </a:p>
          <a:p>
            <a:pPr lvl="1">
              <a:lnSpc>
                <a:spcPct val="100000"/>
              </a:lnSpc>
            </a:pP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also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computationally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efficient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>
              <a:lnSpc>
                <a:spcPct val="100000"/>
              </a:lnSpc>
            </a:pPr>
            <a:r>
              <a:rPr lang="en-US" altLang="ru-RU" sz="2000" dirty="0" smtClean="0"/>
              <a:t>T</a:t>
            </a:r>
            <a:r>
              <a:rPr lang="ru-RU" altLang="ru-RU" sz="2000" dirty="0" err="1" smtClean="0"/>
              <a:t>ime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interpretable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importance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extracted</a:t>
            </a:r>
            <a:r>
              <a:rPr lang="ru-RU" altLang="ru-RU" sz="2000" dirty="0"/>
              <a:t> </a:t>
            </a:r>
            <a:r>
              <a:rPr lang="en-US" altLang="ru-RU" sz="2000" dirty="0" smtClean="0"/>
              <a:t>(i.e. estimated) </a:t>
            </a:r>
            <a:r>
              <a:rPr lang="ru-RU" altLang="ru-RU" sz="2000" dirty="0" err="1" smtClean="0"/>
              <a:t>from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51696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198" y="365125"/>
            <a:ext cx="10943602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</a:t>
            </a:r>
            <a:r>
              <a:rPr lang="ru-RU" altLang="ru-RU" sz="3200" b="1" dirty="0" err="1"/>
              <a:t>Random</a:t>
            </a:r>
            <a:r>
              <a:rPr lang="ru-RU" altLang="ru-RU" sz="3200" b="1" dirty="0"/>
              <a:t> </a:t>
            </a:r>
            <a:r>
              <a:rPr lang="ru-RU" altLang="ru-RU" sz="3200" b="1" dirty="0" err="1"/>
              <a:t>Interval</a:t>
            </a:r>
            <a:r>
              <a:rPr lang="ru-RU" altLang="ru-RU" sz="3200" b="1" dirty="0"/>
              <a:t> </a:t>
            </a:r>
            <a:r>
              <a:rPr lang="ru-RU" altLang="ru-RU" sz="3200" b="1" dirty="0" err="1"/>
              <a:t>Spectral</a:t>
            </a:r>
            <a:r>
              <a:rPr lang="ru-RU" altLang="ru-RU" sz="3200" b="1" dirty="0"/>
              <a:t> </a:t>
            </a:r>
            <a:r>
              <a:rPr lang="ru-RU" altLang="ru-RU" sz="3200" b="1" dirty="0" err="1"/>
              <a:t>Ensemble</a:t>
            </a:r>
            <a:r>
              <a:rPr lang="ru-RU" altLang="ru-RU" sz="3200" b="1" dirty="0"/>
              <a:t> (RISE)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198" y="931492"/>
            <a:ext cx="10943602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>
                <a:solidFill>
                  <a:srgbClr val="000000"/>
                </a:solidFill>
              </a:rPr>
              <a:t>RISE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popular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variant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r>
              <a:rPr lang="en-US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difference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TSF RISE:</a:t>
            </a:r>
            <a:endParaRPr lang="ru-RU" alt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>
                <a:solidFill>
                  <a:srgbClr val="000000"/>
                </a:solidFill>
              </a:rPr>
              <a:t>uses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single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time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series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interval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per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tree</a:t>
            </a:r>
            <a:endParaRPr lang="ru-RU" altLang="ru-RU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it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is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trained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using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spectral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features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extracted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from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series</a:t>
            </a:r>
            <a:r>
              <a:rPr lang="ru-RU" altLang="ru-RU" sz="2000" dirty="0" smtClean="0">
                <a:solidFill>
                  <a:srgbClr val="000000"/>
                </a:solidFill>
              </a:rPr>
              <a:t>,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instead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of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summary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statistics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smtClean="0"/>
              <a:t>RISE </a:t>
            </a:r>
            <a:r>
              <a:rPr lang="ru-RU" altLang="ru-RU" sz="2000" dirty="0" err="1"/>
              <a:t>use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several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series-to-series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transformers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including</a:t>
            </a:r>
            <a:r>
              <a:rPr lang="ru-RU" alt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Fitted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auto-regressive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;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Estimated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autocorrelation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;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Power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spectrum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Fourier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transform</a:t>
            </a:r>
            <a:r>
              <a:rPr lang="ru-RU" altLang="ru-RU" sz="2000" dirty="0" smtClean="0"/>
              <a:t>);</a:t>
            </a:r>
            <a:endParaRPr lang="en-US" altLang="ru-RU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RISE </a:t>
            </a:r>
            <a:r>
              <a:rPr lang="ru-RU" altLang="ru-RU" sz="2000" dirty="0" err="1" smtClean="0"/>
              <a:t>algorithm</a:t>
            </a:r>
            <a:r>
              <a:rPr lang="ru-RU" altLang="ru-RU" sz="2000" dirty="0" smtClean="0"/>
              <a:t>:</a:t>
            </a:r>
            <a:endParaRPr lang="ru-RU" alt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Select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random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interval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length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power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2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, </a:t>
            </a:r>
            <a:r>
              <a:rPr lang="ru-RU" altLang="ru-RU" sz="2000" dirty="0" err="1" smtClean="0"/>
              <a:t>For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first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use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whole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series</a:t>
            </a:r>
            <a:r>
              <a:rPr lang="en-US" altLang="ru-RU" sz="2000" dirty="0"/>
              <a:t>;</a:t>
            </a:r>
            <a:endParaRPr lang="ru-RU" alt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same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interval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each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apply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series-to-series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extraction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transformers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(</a:t>
            </a:r>
            <a:r>
              <a:rPr lang="ru-RU" altLang="ru-RU" sz="2000" dirty="0" err="1" smtClean="0"/>
              <a:t>autoregressive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autocorrelation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power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spectrum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 and f</a:t>
            </a:r>
            <a:r>
              <a:rPr lang="ru-RU" altLang="ru-RU" sz="2000" dirty="0" err="1" smtClean="0"/>
              <a:t>orm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a </a:t>
            </a:r>
            <a:r>
              <a:rPr lang="ru-RU" altLang="ru-RU" sz="2000" dirty="0" err="1"/>
              <a:t>new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training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concatenating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features</a:t>
            </a:r>
            <a:r>
              <a:rPr lang="ru-RU" altLang="ru-RU" sz="2000" dirty="0"/>
              <a:t>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Train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decision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classifier</a:t>
            </a:r>
            <a:r>
              <a:rPr lang="en-US" altLang="ru-RU" sz="2000" dirty="0" smtClean="0"/>
              <a:t> and e</a:t>
            </a:r>
            <a:r>
              <a:rPr lang="ru-RU" altLang="ru-RU" sz="2000" dirty="0" err="1" smtClean="0"/>
              <a:t>nsemble</a:t>
            </a:r>
            <a:r>
              <a:rPr lang="ru-RU" altLang="ru-RU" sz="2000" dirty="0" smtClean="0"/>
              <a:t> </a:t>
            </a:r>
            <a:r>
              <a:rPr lang="en-US" altLang="ru-RU" sz="2000" dirty="0" smtClean="0"/>
              <a:t>trees</a:t>
            </a:r>
            <a:endParaRPr lang="ru-RU" altLang="ru-RU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Class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probabilities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calculated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proportion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base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classifier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votes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smtClean="0"/>
              <a:t>RISE </a:t>
            </a:r>
            <a:r>
              <a:rPr lang="ru-RU" altLang="ru-RU" sz="2000" dirty="0" err="1"/>
              <a:t>controls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run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creating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adaptive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build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single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 smtClean="0"/>
              <a:t>This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important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long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such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audio</a:t>
            </a:r>
            <a:r>
              <a:rPr lang="ru-RU" altLang="ru-RU" sz="2000" dirty="0"/>
              <a:t>), </a:t>
            </a:r>
            <a:r>
              <a:rPr lang="ru-RU" altLang="ru-RU" sz="2000" dirty="0" err="1"/>
              <a:t>where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very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large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intervals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very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few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trees</a:t>
            </a:r>
            <a:r>
              <a:rPr lang="ru-RU" altLang="ru-RU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1938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r>
              <a:rPr lang="en-US" dirty="0"/>
              <a:t>Example of the anomaly </a:t>
            </a:r>
            <a:r>
              <a:rPr lang="en-US" dirty="0" smtClean="0"/>
              <a:t>interpretation </a:t>
            </a:r>
            <a:r>
              <a:rPr lang="en-US" dirty="0"/>
              <a:t>in sales prediction.</a:t>
            </a:r>
            <a:endParaRPr lang="en-US" sz="2000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292" t="15476" r="2292" b="14881"/>
          <a:stretch/>
        </p:blipFill>
        <p:spPr>
          <a:xfrm>
            <a:off x="460375" y="1712615"/>
            <a:ext cx="10382250" cy="39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7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Supervised Classical ML. </a:t>
            </a:r>
            <a:r>
              <a:rPr lang="ru-RU" altLang="ru-RU" b="1" dirty="0" err="1">
                <a:solidFill>
                  <a:srgbClr val="000000"/>
                </a:solidFill>
              </a:rPr>
              <a:t>Shapelet-Based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Classifiers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>
                <a:solidFill>
                  <a:srgbClr val="000000"/>
                </a:solidFill>
              </a:rPr>
              <a:t>Shapelets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subsequences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small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sub-shapes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representative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class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Shapelet-based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search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shapelets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greatest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discriminatory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power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presence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certain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shapelets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another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shapelet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considered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evaluated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according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criteria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e.g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entropy</a:t>
            </a:r>
            <a:r>
              <a:rPr lang="ru-RU" altLang="ru-RU" sz="2000" dirty="0">
                <a:solidFill>
                  <a:srgbClr val="000000"/>
                </a:solidFill>
              </a:rPr>
              <a:t>).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strongest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non-overlapping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shapelets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retained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/>
              <a:t>Shapelets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used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detect</a:t>
            </a:r>
            <a:r>
              <a:rPr lang="ru-RU" altLang="ru-RU" sz="2000" dirty="0"/>
              <a:t> "</a:t>
            </a:r>
            <a:r>
              <a:rPr lang="ru-RU" altLang="ru-RU" sz="2000" dirty="0" err="1"/>
              <a:t>phase-independent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localised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similarity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between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within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same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</a:t>
            </a:r>
            <a:r>
              <a:rPr lang="ru-RU" altLang="ru-RU" sz="2000" dirty="0"/>
              <a:t>".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ru-RU" sz="2000" dirty="0" smtClean="0"/>
              <a:t>For </a:t>
            </a:r>
            <a:r>
              <a:rPr lang="ru-RU" altLang="ru-RU" sz="2000" dirty="0" err="1" smtClean="0"/>
              <a:t>binary</a:t>
            </a:r>
            <a:r>
              <a:rPr lang="ru-RU" altLang="ru-RU" sz="2000" dirty="0" smtClean="0"/>
              <a:t> </a:t>
            </a:r>
            <a:r>
              <a:rPr lang="ru-RU" altLang="ru-RU" sz="2000" dirty="0" err="1" smtClean="0"/>
              <a:t>classification</a:t>
            </a:r>
            <a:r>
              <a:rPr lang="ru-RU" altLang="ru-RU" sz="2000" dirty="0" smtClean="0"/>
              <a:t>, </a:t>
            </a:r>
            <a:r>
              <a:rPr lang="ru-RU" altLang="ru-RU" sz="2000" dirty="0"/>
              <a:t>a </a:t>
            </a:r>
            <a:r>
              <a:rPr lang="ru-RU" altLang="ru-RU" sz="2000" dirty="0" err="1"/>
              <a:t>shapelet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discriminant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present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absent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from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other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405" y="4435268"/>
            <a:ext cx="4100253" cy="192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5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Supervised Classical ML. </a:t>
            </a:r>
            <a:r>
              <a:rPr lang="ru-RU" altLang="ru-RU" b="1" dirty="0" err="1">
                <a:solidFill>
                  <a:srgbClr val="000000"/>
                </a:solidFill>
              </a:rPr>
              <a:t>Shapelet-Based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Classifiers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6374" y="846034"/>
                <a:ext cx="10943602" cy="524547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sz="2000" b="1" dirty="0" err="1" smtClean="0"/>
                  <a:t>Shapelet</a:t>
                </a:r>
                <a:r>
                  <a:rPr lang="en-US" sz="2000" b="1" dirty="0" smtClean="0"/>
                  <a:t> </a:t>
                </a:r>
                <a:r>
                  <a:rPr lang="en-US" sz="2000" b="1" dirty="0"/>
                  <a:t>Transform Classifier</a:t>
                </a:r>
                <a:endParaRPr lang="en-US" sz="2000" dirty="0"/>
              </a:p>
              <a:p>
                <a:pPr>
                  <a:spcBef>
                    <a:spcPts val="300"/>
                  </a:spcBef>
                </a:pPr>
                <a:r>
                  <a:rPr lang="en-US" sz="2000" dirty="0" smtClean="0"/>
                  <a:t>Search k </a:t>
                </a:r>
                <a:r>
                  <a:rPr lang="en-US" sz="2000" dirty="0" err="1" smtClean="0"/>
                  <a:t>shapelets</a:t>
                </a:r>
                <a:r>
                  <a:rPr lang="en-US" sz="2000" dirty="0" smtClean="0"/>
                  <a:t> such that they will have distance for one class much smaller then for other.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altLang="ru-RU" sz="2000" dirty="0"/>
                  <a:t>To </a:t>
                </a:r>
                <a:r>
                  <a:rPr lang="ru-RU" altLang="ru-RU" sz="2000" dirty="0" err="1"/>
                  <a:t>assess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the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level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of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presence</a:t>
                </a:r>
                <a:r>
                  <a:rPr lang="ru-RU" altLang="ru-RU" sz="2000" dirty="0"/>
                  <a:t>, </a:t>
                </a:r>
                <a:r>
                  <a:rPr lang="ru-RU" altLang="ru-RU" sz="2000" dirty="0" err="1"/>
                  <a:t>one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uses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shapelet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matches</a:t>
                </a:r>
                <a:r>
                  <a:rPr lang="ru-RU" altLang="ru-RU" sz="2000" dirty="0"/>
                  <a:t>: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altLang="ru-RU" sz="2000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ru-RU" altLang="ru-RU" sz="2000" dirty="0" err="1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ru-RU" altLang="ru-RU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sSup>
                        <m:sSupPr>
                          <m:ctrlPr>
                            <a:rPr lang="en-US" altLang="ru-RU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2000" i="1" dirty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ru-RU" altLang="ru-RU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</m:d>
                        </m:e>
                        <m:sup>
                          <m:r>
                            <a:rPr lang="ru-RU" altLang="ru-RU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ru-RU" sz="2000" dirty="0"/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altLang="ru-RU" sz="2000" dirty="0" err="1"/>
                  <a:t>where</a:t>
                </a:r>
                <a:r>
                  <a:rPr lang="ru-RU" altLang="ru-RU" sz="2000" dirty="0"/>
                  <a:t> 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/>
                  <a:t> </a:t>
                </a:r>
                <a:r>
                  <a:rPr lang="ru-RU" altLang="ru-RU" sz="2000" dirty="0" err="1"/>
                  <a:t>is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the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length</a:t>
                </a:r>
                <a:r>
                  <a:rPr lang="ru-RU" altLang="ru-RU" sz="2000" dirty="0"/>
                  <a:t> (</a:t>
                </a:r>
                <a:r>
                  <a:rPr lang="ru-RU" altLang="ru-RU" sz="2000" dirty="0" err="1"/>
                  <a:t>number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of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timestamps</a:t>
                </a:r>
                <a:r>
                  <a:rPr lang="ru-RU" altLang="ru-RU" sz="2000" dirty="0"/>
                  <a:t>) </a:t>
                </a:r>
                <a:r>
                  <a:rPr lang="ru-RU" altLang="ru-RU" sz="2000" dirty="0" err="1"/>
                  <a:t>of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shapelet</a:t>
                </a:r>
                <a:r>
                  <a:rPr lang="ru-RU" altLang="ru-RU" sz="2000" dirty="0"/>
                  <a:t> 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/>
                  <a:t> </a:t>
                </a:r>
                <a:r>
                  <a:rPr lang="ru-RU" altLang="ru-RU" sz="2000" dirty="0" err="1"/>
                  <a:t>and</a:t>
                </a:r>
                <a:r>
                  <a:rPr lang="ru-RU" altLang="ru-RU" sz="200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/>
                  <a:t> </a:t>
                </a:r>
                <a:r>
                  <a:rPr lang="ru-RU" altLang="ru-RU" sz="2000" dirty="0" err="1"/>
                  <a:t>is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the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subsequence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extracted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from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time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series</a:t>
                </a:r>
                <a:r>
                  <a:rPr lang="ru-RU" altLang="ru-RU" sz="2000" dirty="0"/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altLang="ru-RU" sz="2000" dirty="0"/>
                  <a:t> </a:t>
                </a:r>
                <a:r>
                  <a:rPr lang="ru-RU" altLang="ru-RU" sz="2000" dirty="0" err="1"/>
                  <a:t>that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starts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at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time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index</a:t>
                </a:r>
                <a:r>
                  <a:rPr lang="ru-RU" altLang="ru-RU" sz="2000" dirty="0"/>
                  <a:t> n </a:t>
                </a:r>
                <a:r>
                  <a:rPr lang="ru-RU" altLang="ru-RU" sz="2000" dirty="0" err="1"/>
                  <a:t>and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stops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at</a:t>
                </a:r>
                <a:r>
                  <a:rPr lang="en-US" altLang="ru-RU" sz="2000" dirty="0"/>
                  <a:t> index</a:t>
                </a:r>
                <a:r>
                  <a:rPr lang="ru-RU" altLang="ru-RU" sz="2000" dirty="0"/>
                  <a:t> 𝑛+𝐿.</a:t>
                </a:r>
                <a:endParaRPr lang="en-US" altLang="ru-RU" sz="2000" dirty="0"/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altLang="ru-RU" dirty="0" err="1"/>
                  <a:t>If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above-defined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distance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small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enough</a:t>
                </a:r>
                <a:r>
                  <a:rPr lang="ru-RU" altLang="ru-RU" dirty="0"/>
                  <a:t>, </a:t>
                </a:r>
                <a:r>
                  <a:rPr lang="ru-RU" altLang="ru-RU" dirty="0" err="1"/>
                  <a:t>then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shapelet</a:t>
                </a:r>
                <a:r>
                  <a:rPr lang="ru-RU" altLang="ru-RU" dirty="0"/>
                  <a:t>  </a:t>
                </a:r>
                <a14:m>
                  <m:oMath xmlns:m="http://schemas.openxmlformats.org/officeDocument/2006/math">
                    <m:r>
                      <a:rPr lang="ru-RU" altLang="ru-RU" i="1" dirty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ru-RU" alt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 </a:t>
                </a:r>
                <a:r>
                  <a:rPr lang="ru-RU" altLang="ru-RU" dirty="0" err="1"/>
                  <a:t>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supposed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to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be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present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in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time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series</a:t>
                </a:r>
                <a:r>
                  <a:rPr lang="ru-RU" altLang="ru-RU" dirty="0"/>
                  <a:t>  </a:t>
                </a:r>
                <a14:m>
                  <m:oMath xmlns:m="http://schemas.openxmlformats.org/officeDocument/2006/math">
                    <m:r>
                      <a:rPr lang="ru-RU" altLang="ru-RU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altLang="ru-RU" dirty="0" smtClean="0"/>
                  <a:t>.</a:t>
                </a:r>
                <a:endParaRPr lang="en-US" dirty="0" smtClean="0"/>
              </a:p>
              <a:p>
                <a:pPr>
                  <a:spcBef>
                    <a:spcPts val="300"/>
                  </a:spcBef>
                </a:pPr>
                <a:r>
                  <a:rPr lang="en-US" sz="2000" dirty="0" smtClean="0"/>
                  <a:t>Then for </a:t>
                </a:r>
                <a:r>
                  <a:rPr lang="en-US" sz="2000" dirty="0"/>
                  <a:t>the new dataset are </a:t>
                </a:r>
                <a:r>
                  <a:rPr lang="en-US" sz="2000" dirty="0" smtClean="0"/>
                  <a:t>calculate k features as </a:t>
                </a:r>
                <a:r>
                  <a:rPr lang="en-US" sz="2000" dirty="0"/>
                  <a:t>the distance of the series to each one 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>of </a:t>
                </a:r>
                <a:r>
                  <a:rPr lang="en-US" sz="2000" dirty="0"/>
                  <a:t>the k </a:t>
                </a:r>
                <a:r>
                  <a:rPr lang="en-US" sz="2000" dirty="0" err="1"/>
                  <a:t>shapelets</a:t>
                </a:r>
                <a:r>
                  <a:rPr lang="en-US" sz="2000" dirty="0" smtClean="0"/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 smtClean="0"/>
                  <a:t>You can then apply feature extraction method like  PCA.</a:t>
                </a:r>
                <a:endParaRPr lang="en-US" sz="2000" dirty="0"/>
              </a:p>
              <a:p>
                <a:pPr>
                  <a:spcBef>
                    <a:spcPts val="300"/>
                  </a:spcBef>
                </a:pPr>
                <a:r>
                  <a:rPr lang="en-US" sz="2000" dirty="0" smtClean="0"/>
                  <a:t>Any </a:t>
                </a:r>
                <a:r>
                  <a:rPr lang="en-US" sz="2000" dirty="0"/>
                  <a:t>classification algorithm can be applied to the 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err="1" smtClean="0"/>
                  <a:t>shapelet</a:t>
                </a:r>
                <a:r>
                  <a:rPr lang="en-US" sz="2000" dirty="0" smtClean="0"/>
                  <a:t>-transformed </a:t>
                </a:r>
                <a:r>
                  <a:rPr lang="en-US" sz="2000" dirty="0"/>
                  <a:t>dataset (e.g. random forest).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74" y="846034"/>
                <a:ext cx="10943602" cy="5245471"/>
              </a:xfrm>
              <a:blipFill>
                <a:blip r:embed="rId2"/>
                <a:stretch>
                  <a:fillRect l="-50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479" y="3861876"/>
            <a:ext cx="3883110" cy="29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46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Autofit/>
          </a:bodyPr>
          <a:lstStyle/>
          <a:p>
            <a:r>
              <a:rPr lang="en-US" sz="3600" b="1" dirty="0"/>
              <a:t>Supervised Classical ML. </a:t>
            </a:r>
            <a:r>
              <a:rPr lang="ru-RU" altLang="ru-RU" sz="3600" b="1" dirty="0" err="1"/>
              <a:t>Dictionary-Based</a:t>
            </a:r>
            <a:r>
              <a:rPr lang="ru-RU" altLang="ru-RU" sz="3600" b="1" dirty="0"/>
              <a:t> </a:t>
            </a:r>
            <a:r>
              <a:rPr lang="ru-RU" altLang="ru-RU" sz="3600" b="1" dirty="0" err="1"/>
              <a:t>Classification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smtClean="0">
                <a:solidFill>
                  <a:srgbClr val="000000"/>
                </a:solidFill>
              </a:rPr>
              <a:t>For obtain dictionary</a:t>
            </a:r>
            <a:endParaRPr lang="ru-RU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Transform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segments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sliding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window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step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000000"/>
                </a:solidFill>
              </a:rPr>
              <a:t>For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each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of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segment</a:t>
            </a:r>
            <a:r>
              <a:rPr lang="ru-RU" altLang="ru-RU" dirty="0">
                <a:solidFill>
                  <a:srgbClr val="000000"/>
                </a:solidFill>
              </a:rPr>
              <a:t> (</a:t>
            </a:r>
            <a:r>
              <a:rPr lang="ru-RU" altLang="ru-RU" dirty="0" err="1">
                <a:solidFill>
                  <a:srgbClr val="000000"/>
                </a:solidFill>
              </a:rPr>
              <a:t>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by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sliding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across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segment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with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window</a:t>
            </a:r>
            <a:r>
              <a:rPr lang="ru-RU" altLang="ru-RU" dirty="0">
                <a:solidFill>
                  <a:srgbClr val="000000"/>
                </a:solidFill>
              </a:rPr>
              <a:t>) </a:t>
            </a:r>
            <a:r>
              <a:rPr lang="ru-RU" altLang="ru-RU" dirty="0" err="1">
                <a:solidFill>
                  <a:srgbClr val="000000"/>
                </a:solidFill>
              </a:rPr>
              <a:t>build</a:t>
            </a:r>
            <a:r>
              <a:rPr lang="ru-RU" altLang="ru-RU" dirty="0">
                <a:solidFill>
                  <a:srgbClr val="000000"/>
                </a:solidFill>
              </a:rPr>
              <a:t> a </a:t>
            </a:r>
            <a:r>
              <a:rPr lang="ru-RU" altLang="ru-RU" dirty="0" err="1">
                <a:solidFill>
                  <a:srgbClr val="000000"/>
                </a:solidFill>
              </a:rPr>
              <a:t>one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bag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of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words</a:t>
            </a:r>
            <a:r>
              <a:rPr lang="ru-RU" altLang="ru-RU" dirty="0" smtClean="0">
                <a:solidFill>
                  <a:srgbClr val="000000"/>
                </a:solidFill>
              </a:rPr>
              <a:t>,</a:t>
            </a:r>
            <a:endParaRPr lang="en-US" altLang="ru-RU" dirty="0" smtClean="0">
              <a:solidFill>
                <a:srgbClr val="000000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for</a:t>
            </a:r>
            <a:r>
              <a:rPr lang="ru-RU" altLang="ru-RU" dirty="0">
                <a:solidFill>
                  <a:srgbClr val="000000"/>
                </a:solidFill>
              </a:rPr>
              <a:t> instance </a:t>
            </a:r>
            <a:r>
              <a:rPr lang="ru-RU" altLang="ru-RU" dirty="0" err="1">
                <a:solidFill>
                  <a:srgbClr val="000000"/>
                </a:solidFill>
              </a:rPr>
              <a:t>by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quantization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rounding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to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integer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using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some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specific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algorithms</a:t>
            </a:r>
            <a:r>
              <a:rPr lang="ru-RU" altLang="ru-RU" dirty="0" smtClean="0">
                <a:solidFill>
                  <a:srgbClr val="000000"/>
                </a:solidFill>
              </a:rPr>
              <a:t>.</a:t>
            </a:r>
            <a:endParaRPr lang="en-US" altLang="ru-RU" dirty="0" smtClean="0">
              <a:solidFill>
                <a:srgbClr val="000000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000000"/>
                </a:solidFill>
              </a:rPr>
              <a:t>the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resulted</a:t>
            </a:r>
            <a:r>
              <a:rPr lang="ru-RU" altLang="ru-RU" dirty="0" smtClean="0">
                <a:solidFill>
                  <a:srgbClr val="000000"/>
                </a:solidFill>
              </a:rPr>
              <a:t> "</a:t>
            </a:r>
            <a:r>
              <a:rPr lang="ru-RU" altLang="ru-RU" dirty="0" err="1" smtClean="0">
                <a:solidFill>
                  <a:srgbClr val="000000"/>
                </a:solidFill>
              </a:rPr>
              <a:t>turnicated</a:t>
            </a:r>
            <a:r>
              <a:rPr lang="ru-RU" altLang="ru-RU" dirty="0" smtClean="0">
                <a:solidFill>
                  <a:srgbClr val="000000"/>
                </a:solidFill>
              </a:rPr>
              <a:t>" </a:t>
            </a:r>
            <a:r>
              <a:rPr lang="ru-RU" altLang="ru-RU" dirty="0" err="1" smtClean="0">
                <a:solidFill>
                  <a:srgbClr val="000000"/>
                </a:solidFill>
              </a:rPr>
              <a:t>values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can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be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corresponded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to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some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virtual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and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finite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dictionary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of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words</a:t>
            </a:r>
            <a:endParaRPr lang="en-US" altLang="ru-RU" dirty="0" smtClean="0">
              <a:solidFill>
                <a:srgbClr val="000000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000000"/>
                </a:solidFill>
              </a:rPr>
              <a:t>each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word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with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equal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length</a:t>
            </a:r>
            <a:r>
              <a:rPr lang="ru-RU" altLang="ru-RU" dirty="0" smtClean="0">
                <a:solidFill>
                  <a:srgbClr val="000000"/>
                </a:solidFill>
              </a:rPr>
              <a:t> (</a:t>
            </a:r>
            <a:r>
              <a:rPr lang="ru-RU" altLang="ru-RU" dirty="0" err="1" smtClean="0">
                <a:solidFill>
                  <a:srgbClr val="000000"/>
                </a:solidFill>
              </a:rPr>
              <a:t>with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finite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number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of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possible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symbols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and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its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possible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combinations</a:t>
            </a:r>
            <a:r>
              <a:rPr lang="ru-RU" altLang="ru-RU" dirty="0" smtClean="0">
                <a:solidFill>
                  <a:srgbClr val="000000"/>
                </a:solidFill>
              </a:rPr>
              <a:t> - </a:t>
            </a:r>
            <a:r>
              <a:rPr lang="ru-RU" altLang="ru-RU" dirty="0" err="1" smtClean="0">
                <a:solidFill>
                  <a:srgbClr val="000000"/>
                </a:solidFill>
              </a:rPr>
              <a:t>words</a:t>
            </a:r>
            <a:r>
              <a:rPr lang="ru-RU" altLang="ru-RU" dirty="0" smtClean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Build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>
                <a:solidFill>
                  <a:srgbClr val="000000"/>
                </a:solidFill>
              </a:rPr>
              <a:t>a </a:t>
            </a:r>
            <a:r>
              <a:rPr lang="ru-RU" altLang="ru-RU" sz="2000" dirty="0" err="1">
                <a:solidFill>
                  <a:srgbClr val="000000"/>
                </a:solidFill>
              </a:rPr>
              <a:t>histogram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meeting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amount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window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Finally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any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histograms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extracted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from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</p:txBody>
      </p:sp>
      <p:sp>
        <p:nvSpPr>
          <p:cNvPr id="6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37" y="3945105"/>
            <a:ext cx="3581170" cy="27870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42" y="4095125"/>
            <a:ext cx="3526146" cy="26370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8826" y="5042019"/>
            <a:ext cx="5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6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</a:t>
            </a:r>
            <a:r>
              <a:rPr lang="ru-RU" altLang="ru-RU" sz="3200" b="1" dirty="0" smtClean="0"/>
              <a:t>BOSS</a:t>
            </a:r>
            <a:r>
              <a:rPr lang="en-US" altLang="ru-RU" sz="3200" b="1" dirty="0" smtClean="0"/>
              <a:t> -</a:t>
            </a:r>
            <a:r>
              <a:rPr lang="ru-RU" altLang="ru-RU" sz="3200" b="1" dirty="0" smtClean="0"/>
              <a:t> </a:t>
            </a:r>
            <a:r>
              <a:rPr lang="ru-RU" altLang="ru-RU" sz="3200" b="1" dirty="0" err="1" smtClean="0"/>
              <a:t>Dictionary-Based</a:t>
            </a:r>
            <a:r>
              <a:rPr lang="ru-RU" altLang="ru-RU" sz="3200" b="1" dirty="0" smtClean="0"/>
              <a:t> </a:t>
            </a:r>
            <a:r>
              <a:rPr lang="ru-RU" altLang="ru-RU" sz="3200" b="1" dirty="0" err="1"/>
              <a:t>Classification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one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popular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method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dictionary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obtaining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is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 smtClean="0"/>
              <a:t>Bag</a:t>
            </a:r>
            <a:r>
              <a:rPr lang="ru-RU" altLang="ru-RU" sz="2000" b="1" dirty="0" smtClean="0"/>
              <a:t> </a:t>
            </a:r>
            <a:r>
              <a:rPr lang="ru-RU" altLang="ru-RU" sz="2000" b="1" dirty="0" err="1"/>
              <a:t>of</a:t>
            </a:r>
            <a:r>
              <a:rPr lang="ru-RU" altLang="ru-RU" sz="2000" b="1" dirty="0"/>
              <a:t> SFA </a:t>
            </a:r>
            <a:r>
              <a:rPr lang="ru-RU" altLang="ru-RU" sz="2000" b="1" dirty="0" err="1"/>
              <a:t>Symbols</a:t>
            </a:r>
            <a:r>
              <a:rPr lang="ru-RU" altLang="ru-RU" sz="2000" b="1" dirty="0"/>
              <a:t> (</a:t>
            </a:r>
            <a:r>
              <a:rPr lang="ru-RU" altLang="ru-RU" sz="2000" b="1" dirty="0" err="1"/>
              <a:t>Bag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of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Symbolic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Fourier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Approximation</a:t>
            </a:r>
            <a:r>
              <a:rPr lang="ru-RU" altLang="ru-RU" sz="2000" b="1" dirty="0"/>
              <a:t> (SAF) </a:t>
            </a:r>
            <a:r>
              <a:rPr lang="ru-RU" altLang="ru-RU" sz="2000" b="1" dirty="0" err="1"/>
              <a:t>Symbols</a:t>
            </a:r>
            <a:r>
              <a:rPr lang="ru-RU" altLang="ru-RU" sz="2000" b="1" dirty="0"/>
              <a:t>, BOSS</a:t>
            </a:r>
            <a:r>
              <a:rPr lang="ru-RU" altLang="ru-RU" sz="2000" b="1" dirty="0" smtClean="0"/>
              <a:t>)</a:t>
            </a:r>
            <a:endParaRPr lang="en-US" altLang="ru-RU" sz="2000" b="1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Word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features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BOSS </a:t>
            </a:r>
            <a:r>
              <a:rPr lang="ru-RU" altLang="ru-RU" sz="2000" dirty="0" err="1"/>
              <a:t>classifiers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from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using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the</a:t>
            </a:r>
            <a:r>
              <a:rPr lang="en-US" altLang="ru-RU" sz="2000" dirty="0" smtClean="0"/>
              <a:t> </a:t>
            </a:r>
            <a:r>
              <a:rPr lang="ru-RU" altLang="ru-RU" sz="2000" b="1" dirty="0" err="1" smtClean="0"/>
              <a:t>Symbolic</a:t>
            </a:r>
            <a:r>
              <a:rPr lang="ru-RU" altLang="ru-RU" sz="2000" b="1" dirty="0" smtClean="0"/>
              <a:t> </a:t>
            </a:r>
            <a:r>
              <a:rPr lang="ru-RU" altLang="ru-RU" sz="2000" b="1" dirty="0" err="1"/>
              <a:t>Fourier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Approximation</a:t>
            </a:r>
            <a:r>
              <a:rPr lang="ru-RU" altLang="ru-RU" sz="2000" b="1" dirty="0"/>
              <a:t> (SFA)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transformation</a:t>
            </a:r>
            <a:r>
              <a:rPr lang="ru-RU" altLang="ru-RU" sz="2000" dirty="0" smtClean="0"/>
              <a:t>: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Calculate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Fourier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transform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window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first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term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ignored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normalization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occurs</a:t>
            </a:r>
            <a:r>
              <a:rPr lang="ru-RU" altLang="ru-RU" sz="2000" dirty="0"/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Quantization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first</a:t>
            </a:r>
            <a:r>
              <a:rPr lang="ru-RU" altLang="ru-RU" sz="2000" dirty="0"/>
              <a:t> </a:t>
            </a:r>
            <a:r>
              <a:rPr lang="en-US" altLang="ru-RU" sz="2000" dirty="0" smtClean="0"/>
              <a:t>L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Fourier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terms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symbols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form</a:t>
            </a:r>
            <a:r>
              <a:rPr lang="ru-RU" altLang="ru-RU" sz="2000" dirty="0"/>
              <a:t> a "</a:t>
            </a:r>
            <a:r>
              <a:rPr lang="ru-RU" altLang="ru-RU" sz="2000" dirty="0" err="1"/>
              <a:t>word</a:t>
            </a:r>
            <a:r>
              <a:rPr lang="ru-RU" altLang="ru-RU" sz="2000" dirty="0"/>
              <a:t>".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/>
              <a:t>for</a:t>
            </a:r>
            <a:r>
              <a:rPr lang="ru-RU" altLang="ru-RU" dirty="0"/>
              <a:t> instance </a:t>
            </a:r>
            <a:r>
              <a:rPr lang="ru-RU" altLang="ru-RU" dirty="0" err="1"/>
              <a:t>round</a:t>
            </a:r>
            <a:r>
              <a:rPr lang="ru-RU" altLang="ru-RU" dirty="0"/>
              <a:t> </a:t>
            </a:r>
            <a:r>
              <a:rPr lang="ru-RU" altLang="ru-RU" dirty="0" err="1"/>
              <a:t>to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integer</a:t>
            </a:r>
            <a:r>
              <a:rPr lang="ru-RU" altLang="ru-RU" dirty="0"/>
              <a:t> </a:t>
            </a:r>
            <a:r>
              <a:rPr lang="ru-RU" altLang="ru-RU" dirty="0" err="1"/>
              <a:t>part</a:t>
            </a:r>
            <a:r>
              <a:rPr lang="ru-RU" altLang="ru-RU" dirty="0"/>
              <a:t> </a:t>
            </a:r>
            <a:r>
              <a:rPr lang="ru-RU" altLang="ru-RU" dirty="0" err="1"/>
              <a:t>or</a:t>
            </a:r>
            <a:r>
              <a:rPr lang="ru-RU" altLang="ru-RU" dirty="0"/>
              <a:t> </a:t>
            </a:r>
            <a:r>
              <a:rPr lang="ru-RU" altLang="ru-RU" dirty="0" err="1"/>
              <a:t>using</a:t>
            </a:r>
            <a:r>
              <a:rPr lang="ru-RU" altLang="ru-RU" dirty="0"/>
              <a:t> </a:t>
            </a:r>
            <a:r>
              <a:rPr lang="ru-RU" altLang="ru-RU" b="1" dirty="0" err="1"/>
              <a:t>Multiple</a:t>
            </a:r>
            <a:r>
              <a:rPr lang="ru-RU" altLang="ru-RU" b="1" dirty="0"/>
              <a:t> </a:t>
            </a:r>
            <a:r>
              <a:rPr lang="ru-RU" altLang="ru-RU" b="1" dirty="0" err="1"/>
              <a:t>Coefficient</a:t>
            </a:r>
            <a:r>
              <a:rPr lang="ru-RU" altLang="ru-RU" b="1" dirty="0"/>
              <a:t> </a:t>
            </a:r>
            <a:r>
              <a:rPr lang="ru-RU" altLang="ru-RU" b="1" dirty="0" err="1"/>
              <a:t>Binning</a:t>
            </a:r>
            <a:r>
              <a:rPr lang="ru-RU" altLang="ru-RU" b="1" dirty="0"/>
              <a:t> (MCB).</a:t>
            </a:r>
            <a:endParaRPr lang="ru-RU" altLang="ru-RU" dirty="0"/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MCB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supervised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algorithm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that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bins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continuous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into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sequence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letters</a:t>
            </a:r>
            <a:r>
              <a:rPr lang="ru-RU" altLang="ru-RU" sz="2000" dirty="0"/>
              <a:t>.</a:t>
            </a:r>
          </a:p>
          <a:p>
            <a:pPr lvl="4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A </a:t>
            </a:r>
            <a:r>
              <a:rPr lang="ru-RU" altLang="ru-RU" dirty="0" err="1"/>
              <a:t>dictionary</a:t>
            </a:r>
            <a:r>
              <a:rPr lang="ru-RU" altLang="ru-RU" dirty="0"/>
              <a:t> </a:t>
            </a:r>
            <a:r>
              <a:rPr lang="ru-RU" altLang="ru-RU" dirty="0" err="1"/>
              <a:t>of</a:t>
            </a:r>
            <a:r>
              <a:rPr lang="ru-RU" altLang="ru-RU" dirty="0"/>
              <a:t> </a:t>
            </a:r>
            <a:r>
              <a:rPr lang="ru-RU" altLang="ru-RU" dirty="0" err="1" smtClean="0"/>
              <a:t>words</a:t>
            </a:r>
            <a:r>
              <a:rPr lang="ru-RU" altLang="ru-RU" dirty="0" smtClean="0"/>
              <a:t> </a:t>
            </a:r>
            <a:r>
              <a:rPr lang="ru-RU" altLang="ru-RU" dirty="0" err="1"/>
              <a:t>is</a:t>
            </a:r>
            <a:r>
              <a:rPr lang="ru-RU" altLang="ru-RU" dirty="0"/>
              <a:t> </a:t>
            </a:r>
            <a:r>
              <a:rPr lang="ru-RU" altLang="ru-RU" dirty="0" err="1"/>
              <a:t>constructed</a:t>
            </a:r>
            <a:r>
              <a:rPr lang="ru-RU" altLang="ru-RU" dirty="0"/>
              <a:t> </a:t>
            </a:r>
            <a:r>
              <a:rPr lang="ru-RU" altLang="ru-RU" dirty="0" err="1"/>
              <a:t>as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window</a:t>
            </a:r>
            <a:r>
              <a:rPr lang="ru-RU" altLang="ru-RU" dirty="0"/>
              <a:t> </a:t>
            </a:r>
            <a:r>
              <a:rPr lang="ru-RU" altLang="ru-RU" dirty="0" err="1"/>
              <a:t>slides</a:t>
            </a:r>
            <a:r>
              <a:rPr lang="ru-RU" altLang="ru-RU" dirty="0"/>
              <a:t>, </a:t>
            </a:r>
            <a:r>
              <a:rPr lang="ru-RU" altLang="ru-RU" dirty="0" err="1"/>
              <a:t>recording</a:t>
            </a:r>
            <a:r>
              <a:rPr lang="ru-RU" altLang="ru-RU" dirty="0"/>
              <a:t> a </a:t>
            </a:r>
            <a:r>
              <a:rPr lang="ru-RU" altLang="ru-RU" dirty="0" err="1"/>
              <a:t>count</a:t>
            </a:r>
            <a:r>
              <a:rPr lang="ru-RU" altLang="ru-RU" dirty="0"/>
              <a:t> </a:t>
            </a:r>
            <a:r>
              <a:rPr lang="ru-RU" altLang="ru-RU" dirty="0" err="1"/>
              <a:t>of</a:t>
            </a:r>
            <a:r>
              <a:rPr lang="ru-RU" altLang="ru-RU" dirty="0"/>
              <a:t> </a:t>
            </a:r>
            <a:r>
              <a:rPr lang="ru-RU" altLang="ru-RU" dirty="0" err="1"/>
              <a:t>each</a:t>
            </a:r>
            <a:r>
              <a:rPr lang="ru-RU" altLang="ru-RU" dirty="0"/>
              <a:t> </a:t>
            </a:r>
            <a:r>
              <a:rPr lang="ru-RU" altLang="ru-RU" dirty="0" err="1"/>
              <a:t>word</a:t>
            </a:r>
            <a:r>
              <a:rPr lang="ru-RU" altLang="ru-RU" dirty="0"/>
              <a:t> </a:t>
            </a:r>
            <a:r>
              <a:rPr lang="ru-RU" altLang="ru-RU" dirty="0" err="1"/>
              <a:t>frequency</a:t>
            </a:r>
            <a:r>
              <a:rPr lang="ru-RU" altLang="ru-RU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ru-RU" alt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6" y="4067797"/>
            <a:ext cx="3474927" cy="26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</a:t>
            </a:r>
            <a:r>
              <a:rPr lang="ru-RU" altLang="ru-RU" sz="3200" b="1" dirty="0" smtClean="0"/>
              <a:t>BOSS</a:t>
            </a:r>
            <a:r>
              <a:rPr lang="en-US" altLang="ru-RU" sz="3200" b="1" dirty="0" smtClean="0"/>
              <a:t> -</a:t>
            </a:r>
            <a:r>
              <a:rPr lang="ru-RU" altLang="ru-RU" sz="3200" b="1" dirty="0" smtClean="0"/>
              <a:t> </a:t>
            </a:r>
            <a:r>
              <a:rPr lang="ru-RU" altLang="ru-RU" sz="3200" b="1" dirty="0" err="1" smtClean="0"/>
              <a:t>Dictionary-Based</a:t>
            </a:r>
            <a:r>
              <a:rPr lang="ru-RU" altLang="ru-RU" sz="3200" b="1" dirty="0" smtClean="0"/>
              <a:t> </a:t>
            </a:r>
            <a:r>
              <a:rPr lang="ru-RU" altLang="ru-RU" sz="3200" b="1" dirty="0" err="1"/>
              <a:t>Classification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ru-RU" alt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4" y="3839407"/>
            <a:ext cx="3785786" cy="2877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49181" b="-619"/>
          <a:stretch/>
        </p:blipFill>
        <p:spPr>
          <a:xfrm>
            <a:off x="4851545" y="3592973"/>
            <a:ext cx="6348431" cy="28970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52700"/>
          <a:stretch/>
        </p:blipFill>
        <p:spPr>
          <a:xfrm>
            <a:off x="1983745" y="887532"/>
            <a:ext cx="6348431" cy="26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</a:t>
            </a:r>
            <a:r>
              <a:rPr lang="en-US" sz="3200" b="1" dirty="0" smtClean="0"/>
              <a:t>ROCKET  </a:t>
            </a:r>
            <a:r>
              <a:rPr lang="en-US" sz="3200" b="1" dirty="0" err="1"/>
              <a:t>Classifer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 lvl="0"/>
            <a:r>
              <a:rPr lang="en-US" sz="2000" dirty="0"/>
              <a:t>ROCKET (</a:t>
            </a:r>
            <a:r>
              <a:rPr lang="ru-RU" altLang="ru-RU" sz="2000" dirty="0" err="1"/>
              <a:t>RandOm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Convolutional</a:t>
            </a:r>
            <a:r>
              <a:rPr lang="en-US" altLang="ru-RU" sz="2000" dirty="0" smtClean="0"/>
              <a:t> </a:t>
            </a:r>
            <a:r>
              <a:rPr lang="ru-RU" altLang="ru-RU" sz="2000" dirty="0" err="1" smtClean="0"/>
              <a:t>KErnel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Transform</a:t>
            </a:r>
            <a:r>
              <a:rPr lang="ru-RU" altLang="ru-RU" sz="2000" dirty="0"/>
              <a:t> </a:t>
            </a:r>
            <a:r>
              <a:rPr lang="en-US" sz="2000" dirty="0"/>
              <a:t>) Classifier is type of the </a:t>
            </a:r>
            <a:r>
              <a:rPr lang="en-US" sz="2000" dirty="0" err="1"/>
              <a:t>Shapelets</a:t>
            </a:r>
            <a:r>
              <a:rPr lang="en-US" sz="2000" dirty="0"/>
              <a:t>-based </a:t>
            </a:r>
            <a:r>
              <a:rPr lang="en-US" sz="2000" dirty="0" smtClean="0"/>
              <a:t>classifiers </a:t>
            </a:r>
            <a:r>
              <a:rPr lang="en-US" sz="2000" dirty="0"/>
              <a:t>is based on the so-called </a:t>
            </a:r>
            <a:r>
              <a:rPr lang="en-US" sz="2000" b="1" dirty="0"/>
              <a:t>ROCKET transforms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The </a:t>
            </a:r>
            <a:r>
              <a:rPr lang="en-US" sz="2000" b="1" dirty="0"/>
              <a:t>ROCKET transforms</a:t>
            </a:r>
            <a:r>
              <a:rPr lang="en-US" sz="2000" dirty="0"/>
              <a:t> are the time series transforms using random convolutional kernels (random length, weights, bias, dilation, and padding).</a:t>
            </a:r>
          </a:p>
          <a:p>
            <a:pPr lvl="1"/>
            <a:r>
              <a:rPr lang="en-US" sz="2000" dirty="0"/>
              <a:t>ROCKET </a:t>
            </a:r>
            <a:r>
              <a:rPr lang="en-US" sz="2000" dirty="0" err="1"/>
              <a:t>Classifer</a:t>
            </a:r>
            <a:r>
              <a:rPr lang="en-US" sz="2000" dirty="0"/>
              <a:t> computes two features from the resulting feature maps (after transformations): </a:t>
            </a:r>
            <a:endParaRPr lang="en-US" sz="2000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max value, and the proportion of positive values to all (</a:t>
            </a:r>
            <a:r>
              <a:rPr lang="en-US" sz="2000" dirty="0" err="1"/>
              <a:t>ppv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The transformed features are used to train a linear classifier.</a:t>
            </a:r>
          </a:p>
        </p:txBody>
      </p:sp>
      <p:pic>
        <p:nvPicPr>
          <p:cNvPr id="3076" name="Picture 4" descr="Weights of the four most discriminative kernels  (criterion: mutual informati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8" y="3273039"/>
            <a:ext cx="6457772" cy="322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6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HIVE-COTE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Hierarchical Vote Collective of Transformation-based Ensembles (</a:t>
            </a:r>
            <a:r>
              <a:rPr lang="en-US" sz="2000" dirty="0" smtClean="0"/>
              <a:t>HIVE-COTE) is </a:t>
            </a:r>
            <a:r>
              <a:rPr lang="en-US" sz="2000" dirty="0"/>
              <a:t>a meta ensemble built on the classifiers discussed previously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HIVE-COTE </a:t>
            </a:r>
            <a:r>
              <a:rPr lang="en-US" sz="2000" dirty="0"/>
              <a:t>predictions are a weighted average of predictions produced by its members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err="1" smtClean="0"/>
              <a:t>shapelet</a:t>
            </a:r>
            <a:r>
              <a:rPr lang="en-US" sz="2000" dirty="0" smtClean="0"/>
              <a:t> </a:t>
            </a:r>
            <a:r>
              <a:rPr lang="en-US" sz="2000" dirty="0"/>
              <a:t>transform classifier, </a:t>
            </a:r>
            <a:endParaRPr lang="en-US" sz="2000" dirty="0" smtClean="0"/>
          </a:p>
          <a:p>
            <a:pPr lvl="1"/>
            <a:r>
              <a:rPr lang="en-US" sz="2000" dirty="0" smtClean="0"/>
              <a:t>BOSS</a:t>
            </a:r>
            <a:r>
              <a:rPr lang="en-US" sz="2000" dirty="0"/>
              <a:t>, </a:t>
            </a:r>
            <a:endParaRPr lang="en-US" sz="2000" dirty="0" smtClean="0"/>
          </a:p>
          <a:p>
            <a:pPr lvl="1"/>
            <a:r>
              <a:rPr lang="en-US" sz="2000" dirty="0" smtClean="0"/>
              <a:t>Time </a:t>
            </a:r>
            <a:r>
              <a:rPr lang="en-US" sz="2000" dirty="0"/>
              <a:t>Series Forest, </a:t>
            </a:r>
            <a:endParaRPr lang="en-US" sz="2000" dirty="0" smtClean="0"/>
          </a:p>
          <a:p>
            <a:pPr lvl="1"/>
            <a:r>
              <a:rPr lang="en-US" sz="2000" dirty="0" smtClean="0"/>
              <a:t>RISE.</a:t>
            </a:r>
          </a:p>
          <a:p>
            <a:r>
              <a:rPr lang="en-US" sz="2000" dirty="0" smtClean="0"/>
              <a:t>Each </a:t>
            </a:r>
            <a:r>
              <a:rPr lang="en-US" sz="2000" dirty="0"/>
              <a:t>sub-classifier estimates the probability of each class.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control unit then combines these probabilities (CAPWE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weights are assigned as the relative estimated quality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of </a:t>
            </a:r>
            <a:r>
              <a:rPr lang="en-US" sz="2000" dirty="0"/>
              <a:t>the classifier found on the training data.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02" y="3276008"/>
            <a:ext cx="5071394" cy="32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7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/>
              <a:t>Supervised Classical ML. Time series forecast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5034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There </a:t>
            </a:r>
            <a:r>
              <a:rPr lang="en-US" sz="2000" dirty="0"/>
              <a:t>are several types of the time series forecast problem </a:t>
            </a:r>
            <a:r>
              <a:rPr lang="en-US" sz="2000" dirty="0" smtClean="0"/>
              <a:t>solution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Stochastic models (or model based approach)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The methods can be divided on non-parametric and parametric.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non-parametric</a:t>
            </a:r>
            <a:r>
              <a:rPr lang="en-US" sz="2000" dirty="0"/>
              <a:t> such as moving average, Holt-Winter, simple regression: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based on the analytical model of the series behavior,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easy to train and retraining,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low probability of overfitting,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provide the best accuracy for comparably simple data (stationary with Gaussian noises or some simple noises, like symmetric-distributed ones).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accuracy highly depends on the amount of data for training.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performance dramatically decrease if the data behavior are differs from the assumed one (form the assumed statistical hypothesis).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 well only for univariate case.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Can be easy interpreted.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Can have analytical solution (for linear regression fore instance).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For it work wee need to know distribution type or make strong assumption about it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68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Time series forecast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parametric</a:t>
            </a:r>
            <a:r>
              <a:rPr lang="en-US" sz="2000" dirty="0"/>
              <a:t> such as ARIMA, GARCH, Prophet and </a:t>
            </a:r>
            <a:r>
              <a:rPr lang="en-US" sz="2000" dirty="0" err="1"/>
              <a:t>e.t.c</a:t>
            </a:r>
            <a:r>
              <a:rPr lang="en-US" sz="20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based on the analytical-parametric model of the series behavior,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simple for understanding and implementation,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easy to train and retraining,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provide sufficient high accuracy of prediction,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better to work with univariate data,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better with relatively simple non-stationarity data,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accuracy highly depends on the amount of data for training,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accuracy highly depends on the choose of the </a:t>
            </a:r>
            <a:r>
              <a:rPr lang="en-US" sz="1900" dirty="0" err="1"/>
              <a:t>hyperparameters</a:t>
            </a:r>
            <a:r>
              <a:rPr lang="en-US" sz="1900" dirty="0"/>
              <a:t> values (here </a:t>
            </a:r>
            <a:r>
              <a:rPr lang="en-US" sz="1900" dirty="0" err="1"/>
              <a:t>hyperparameters</a:t>
            </a:r>
            <a:r>
              <a:rPr lang="en-US" sz="1900" dirty="0"/>
              <a:t> are analogue of the statistical hypothesis in the non-parametric approach),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cannot handle the complex non-linear relationship among the data,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worth performance for huge multivariate non-stationarity series (especially in the case of non-normalized data with different in behavior and </a:t>
            </a:r>
            <a:r>
              <a:rPr lang="en-US" sz="1900" dirty="0" err="1"/>
              <a:t>e.t.c</a:t>
            </a:r>
            <a:r>
              <a:rPr lang="en-US" sz="1900" dirty="0"/>
              <a:t>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Work well only for univariate case.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Can be easy interpreted.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More robust to inferences in the case of well selected model (due to super resolution with inferences for small datasets).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low performance on the large datasets with complex relation (missing values, outliers, </a:t>
            </a:r>
            <a:r>
              <a:rPr lang="en-US" sz="1900" dirty="0" err="1"/>
              <a:t>nonuniform</a:t>
            </a:r>
            <a:r>
              <a:rPr lang="en-US" sz="1900" dirty="0"/>
              <a:t> discretization).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4034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Time series forecast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r>
              <a:rPr lang="en-US" sz="2000" b="1" dirty="0"/>
              <a:t>Data-driven models (or machine learning approach</a:t>
            </a:r>
            <a:r>
              <a:rPr lang="en-US" sz="2000" b="1" dirty="0" smtClean="0"/>
              <a:t>)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methods can be divided on classical machine learning and deep neural network</a:t>
            </a:r>
            <a:r>
              <a:rPr lang="en-US" sz="2000" dirty="0" smtClean="0"/>
              <a:t>.</a:t>
            </a:r>
          </a:p>
          <a:p>
            <a:r>
              <a:rPr lang="en-US" sz="2000" b="1" dirty="0" smtClean="0"/>
              <a:t>Classical </a:t>
            </a:r>
            <a:r>
              <a:rPr lang="en-US" sz="2000" b="1" dirty="0"/>
              <a:t>data-driven models (or machine learning approach</a:t>
            </a:r>
            <a:r>
              <a:rPr lang="en-US" sz="2000" b="1" dirty="0" smtClean="0"/>
              <a:t>)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Such </a:t>
            </a:r>
            <a:r>
              <a:rPr lang="en-US" sz="2000" dirty="0"/>
              <a:t>methods as Support Vector Regression (SVR), Regression Random forest, </a:t>
            </a:r>
            <a:r>
              <a:rPr lang="en-US" sz="2000" dirty="0" err="1"/>
              <a:t>XGBoost</a:t>
            </a:r>
            <a:r>
              <a:rPr lang="en-US" sz="2000" dirty="0"/>
              <a:t>, and </a:t>
            </a:r>
            <a:r>
              <a:rPr lang="en-US" sz="2000" dirty="0" err="1"/>
              <a:t>e.t.c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Allow to work with highly non-linear data.</a:t>
            </a:r>
          </a:p>
          <a:p>
            <a:pPr lvl="1"/>
            <a:r>
              <a:rPr lang="en-US" sz="2000" dirty="0"/>
              <a:t>No need of statistical hypothesis for model.</a:t>
            </a:r>
          </a:p>
          <a:p>
            <a:pPr lvl="1"/>
            <a:r>
              <a:rPr lang="en-US" sz="2000" dirty="0"/>
              <a:t>Good at handling non-stationary relationships among data.</a:t>
            </a:r>
          </a:p>
          <a:p>
            <a:pPr lvl="1"/>
            <a:r>
              <a:rPr lang="en-US" sz="2000" dirty="0"/>
              <a:t>Easy to train.</a:t>
            </a:r>
          </a:p>
          <a:p>
            <a:pPr lvl="1"/>
            <a:r>
              <a:rPr lang="en-US" sz="2000" dirty="0"/>
              <a:t>Accuracy highly depends on the choose of the </a:t>
            </a:r>
            <a:r>
              <a:rPr lang="en-US" sz="2000" dirty="0" err="1"/>
              <a:t>hyperparameters</a:t>
            </a:r>
            <a:r>
              <a:rPr lang="en-US" sz="2000" dirty="0"/>
              <a:t> values.</a:t>
            </a:r>
          </a:p>
          <a:p>
            <a:pPr lvl="1"/>
            <a:r>
              <a:rPr lang="en-US" sz="2000" dirty="0"/>
              <a:t>Implicitly dependence of the chose model and data on the prediction results.</a:t>
            </a:r>
          </a:p>
          <a:p>
            <a:pPr lvl="1"/>
            <a:r>
              <a:rPr lang="en-US" sz="2000" dirty="0"/>
              <a:t>Accuracy highly depends on the similarity between trained data and inference one.</a:t>
            </a:r>
          </a:p>
          <a:p>
            <a:pPr lvl="1"/>
            <a:r>
              <a:rPr lang="en-US" sz="2000" dirty="0"/>
              <a:t>Hard to achieve comparable accuracy with model based approach for relatively simple data.</a:t>
            </a:r>
          </a:p>
        </p:txBody>
      </p:sp>
    </p:spTree>
    <p:extLst>
      <p:ext uri="{BB962C8B-B14F-4D97-AF65-F5344CB8AC3E}">
        <p14:creationId xmlns:p14="http://schemas.microsoft.com/office/powerpoint/2010/main" val="27748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r>
              <a:rPr lang="en-US" sz="2000" dirty="0"/>
              <a:t>There can be distinguished the local and global anomalies.</a:t>
            </a:r>
          </a:p>
          <a:p>
            <a:r>
              <a:rPr lang="en-US" sz="2000" dirty="0"/>
              <a:t>The </a:t>
            </a:r>
            <a:r>
              <a:rPr lang="en-US" sz="2000" b="1" dirty="0"/>
              <a:t>local anomaly</a:t>
            </a:r>
            <a:r>
              <a:rPr lang="en-US" sz="2000" dirty="0"/>
              <a:t> assume that its value does not overcome general values range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 </a:t>
            </a:r>
            <a:r>
              <a:rPr lang="en-US" sz="2000" b="1" dirty="0"/>
              <a:t>global anomaly</a:t>
            </a:r>
            <a:r>
              <a:rPr lang="en-US" sz="2000" dirty="0"/>
              <a:t> assume that its value significantly overcome general values range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en-US" sz="2000" dirty="0" smtClean="0"/>
              <a:t>Example </a:t>
            </a:r>
            <a:r>
              <a:rPr lang="en-US" sz="2000" dirty="0"/>
              <a:t>of local and global point-like anomalies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en-US" sz="2000" dirty="0" smtClean="0"/>
              <a:t>Local </a:t>
            </a:r>
            <a:r>
              <a:rPr lang="en-US" sz="2000" dirty="0"/>
              <a:t>anomaly mean that its value does not exceeds average envelope value.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9" y="3457574"/>
            <a:ext cx="9786173" cy="26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Time series forecast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r>
              <a:rPr lang="en-US" sz="2000" b="1" dirty="0"/>
              <a:t>Deep Neural Network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No </a:t>
            </a:r>
            <a:r>
              <a:rPr lang="en-US" sz="2000" dirty="0"/>
              <a:t>need of statistical hypothesis or a specific model form.</a:t>
            </a:r>
          </a:p>
          <a:p>
            <a:pPr lvl="1"/>
            <a:r>
              <a:rPr lang="en-US" sz="2000" dirty="0"/>
              <a:t>Can approximate any function with skipped data, anomalies and other irregular patterns.</a:t>
            </a:r>
          </a:p>
          <a:p>
            <a:pPr lvl="1"/>
            <a:r>
              <a:rPr lang="en-US" sz="2000" dirty="0"/>
              <a:t>Allow to work with huge multivariate data series with complex relation of behavior among data.</a:t>
            </a:r>
          </a:p>
          <a:p>
            <a:pPr lvl="1"/>
            <a:r>
              <a:rPr lang="en-US" sz="2000" dirty="0"/>
              <a:t>Automatically extract and handle complex features and dependency relationships.</a:t>
            </a:r>
          </a:p>
          <a:p>
            <a:pPr lvl="1"/>
            <a:r>
              <a:rPr lang="en-US" sz="2000" dirty="0"/>
              <a:t>Require hard tuning of the </a:t>
            </a:r>
            <a:r>
              <a:rPr lang="en-US" sz="2000" dirty="0" err="1"/>
              <a:t>hyperparameters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Frequently the ensemble of the networks need to achieve high accuracy.</a:t>
            </a:r>
          </a:p>
          <a:p>
            <a:pPr lvl="1"/>
            <a:r>
              <a:rPr lang="en-US" sz="2000" dirty="0"/>
              <a:t>Hard to retraining.</a:t>
            </a:r>
          </a:p>
          <a:p>
            <a:pPr lvl="1"/>
            <a:r>
              <a:rPr lang="en-US" sz="2000" dirty="0"/>
              <a:t>Hard to achieve comparable accuracy with model based approach for relatively simple series.</a:t>
            </a:r>
          </a:p>
          <a:p>
            <a:r>
              <a:rPr lang="en-US" sz="2000" dirty="0"/>
              <a:t>The choose of the specific methods is depends on the task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simple and univariate data the model based approach are recommended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complex and multivariate data in huge amount the Data-driven models could provide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6682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6503469" cy="5811139"/>
          </a:xfrm>
        </p:spPr>
        <p:txBody>
          <a:bodyPr>
            <a:noAutofit/>
          </a:bodyPr>
          <a:lstStyle/>
          <a:p>
            <a:r>
              <a:rPr lang="en-US" sz="2000" dirty="0"/>
              <a:t>The following </a:t>
            </a:r>
            <a:r>
              <a:rPr lang="en-US" sz="2000" b="1" dirty="0"/>
              <a:t>types of anomalies</a:t>
            </a:r>
            <a:r>
              <a:rPr lang="en-US" sz="2000" dirty="0"/>
              <a:t> (by its behavior) can be distinguished.</a:t>
            </a:r>
          </a:p>
          <a:p>
            <a:r>
              <a:rPr lang="en-US" sz="2000" dirty="0"/>
              <a:t>Sudden </a:t>
            </a:r>
            <a:r>
              <a:rPr lang="en-US" sz="2000" b="1" dirty="0"/>
              <a:t>point-like</a:t>
            </a:r>
            <a:r>
              <a:rPr lang="en-US" sz="2000" dirty="0"/>
              <a:t> metric (or sample) value </a:t>
            </a:r>
            <a:r>
              <a:rPr lang="en-US" sz="2000" b="1" dirty="0"/>
              <a:t>spike</a:t>
            </a:r>
            <a:r>
              <a:rPr lang="en-US" sz="2000" dirty="0"/>
              <a:t>, absence or collapse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Sudden and short-time </a:t>
            </a:r>
            <a:r>
              <a:rPr lang="en-US" sz="2000" b="1" dirty="0"/>
              <a:t>change in variance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Sudden and short-time </a:t>
            </a:r>
            <a:r>
              <a:rPr lang="en-US" sz="2000" b="1" dirty="0"/>
              <a:t>level shift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Sudden and short-time </a:t>
            </a:r>
            <a:r>
              <a:rPr lang="en-US" sz="2000" b="1" dirty="0"/>
              <a:t>envelope change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Sudden and </a:t>
            </a:r>
            <a:r>
              <a:rPr lang="en-US" sz="2000" b="1" dirty="0"/>
              <a:t>short-time lack of </a:t>
            </a:r>
            <a:r>
              <a:rPr lang="en-US" sz="2000" b="1" dirty="0" smtClean="0"/>
              <a:t>pattern (like seasonality </a:t>
            </a:r>
            <a:r>
              <a:rPr lang="en-US" sz="2000" b="1" dirty="0"/>
              <a:t>or </a:t>
            </a:r>
            <a:r>
              <a:rPr lang="en-US" sz="2000" b="1" dirty="0" smtClean="0"/>
              <a:t>changing)</a:t>
            </a:r>
            <a:r>
              <a:rPr lang="en-US" sz="2000" dirty="0"/>
              <a:t> </a:t>
            </a:r>
            <a:r>
              <a:rPr lang="en-US" sz="2000" dirty="0"/>
              <a:t>or  </a:t>
            </a:r>
            <a:r>
              <a:rPr lang="en-US" sz="2000" b="1" dirty="0"/>
              <a:t>short-time </a:t>
            </a:r>
            <a:r>
              <a:rPr lang="en-US" sz="2000" dirty="0" smtClean="0"/>
              <a:t>change in </a:t>
            </a:r>
            <a:r>
              <a:rPr lang="en-US" sz="2000" b="1" dirty="0" smtClean="0"/>
              <a:t>pattern</a:t>
            </a:r>
            <a:r>
              <a:rPr lang="en-US" sz="2000" dirty="0" smtClean="0"/>
              <a:t> behavior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b="1" dirty="0"/>
              <a:t>Combination</a:t>
            </a:r>
            <a:r>
              <a:rPr lang="en-US" sz="2000" dirty="0"/>
              <a:t> of the previous </a:t>
            </a:r>
            <a:r>
              <a:rPr lang="en-US" sz="2000" dirty="0" smtClean="0"/>
              <a:t>cases.</a:t>
            </a:r>
            <a:endParaRPr lang="ru-RU" sz="2000" dirty="0" smtClean="0"/>
          </a:p>
          <a:p>
            <a:r>
              <a:rPr lang="en-US" sz="2000" i="1" dirty="0" smtClean="0"/>
              <a:t>Note</a:t>
            </a:r>
            <a:endParaRPr lang="ru-RU" sz="2000" i="1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relative long anomaly behavior are some times named contextual anomaly or collective anomaly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en-US" sz="2000" dirty="0" smtClean="0"/>
              <a:t>Contextual </a:t>
            </a:r>
            <a:r>
              <a:rPr lang="en-US" sz="2000" dirty="0"/>
              <a:t>anomalies are data instances that are, in human terms, “not being themselves”.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Объект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948583"/>
            <a:ext cx="5213503" cy="54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8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/>
          <a:lstStyle/>
          <a:p>
            <a:r>
              <a:rPr lang="en-US" dirty="0"/>
              <a:t>Example of variance change anomaly.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997075"/>
            <a:ext cx="4505325" cy="350882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624375" y="1997075"/>
            <a:ext cx="5139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Example of level shift anomaly.</a:t>
            </a:r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698095"/>
            <a:ext cx="49720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4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/>
          <a:lstStyle/>
          <a:p>
            <a:r>
              <a:rPr lang="en-US" dirty="0"/>
              <a:t>Example of envelope change anomaly.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80" y="1772384"/>
            <a:ext cx="5100620" cy="3329938"/>
          </a:xfrm>
          <a:prstGeom prst="rect">
            <a:avLst/>
          </a:prstGeom>
        </p:spPr>
      </p:pic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97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6" y="1254570"/>
            <a:ext cx="4602984" cy="5100193"/>
          </a:xfrm>
        </p:spPr>
        <p:txBody>
          <a:bodyPr/>
          <a:lstStyle/>
          <a:p>
            <a:r>
              <a:rPr lang="en-US" dirty="0"/>
              <a:t>Example of sudden lack of </a:t>
            </a:r>
            <a:r>
              <a:rPr lang="en-US" dirty="0" smtClean="0"/>
              <a:t>seasonality (lack of pattern) </a:t>
            </a:r>
            <a:r>
              <a:rPr lang="en-US" dirty="0"/>
              <a:t>and </a:t>
            </a:r>
            <a:r>
              <a:rPr lang="en-US" dirty="0" smtClean="0"/>
              <a:t>level </a:t>
            </a:r>
            <a:r>
              <a:rPr lang="en-US" dirty="0"/>
              <a:t>shift anomaly.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8786"/>
            <a:ext cx="4262274" cy="375733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806809" y="1755774"/>
            <a:ext cx="62933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Example of </a:t>
            </a:r>
            <a:r>
              <a:rPr lang="en-US" sz="2800" dirty="0" smtClean="0"/>
              <a:t>seasonality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/>
              <a:t>behavior </a:t>
            </a:r>
            <a:r>
              <a:rPr lang="en-US" sz="2800" dirty="0" smtClean="0"/>
              <a:t>anomaly (change in pattern).</a:t>
            </a:r>
            <a:endParaRPr lang="en-US" sz="2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2947946"/>
            <a:ext cx="6416385" cy="2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421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2224</Words>
  <Application>Microsoft Office PowerPoint</Application>
  <PresentationFormat>Широкоэкранный</PresentationFormat>
  <Paragraphs>375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georgia</vt:lpstr>
      <vt:lpstr>georgia</vt:lpstr>
      <vt:lpstr>Helvetica Neue</vt:lpstr>
      <vt:lpstr>STIXMathJax_Normal-italic</vt:lpstr>
      <vt:lpstr>Verdana</vt:lpstr>
      <vt:lpstr>Тема Office</vt:lpstr>
      <vt:lpstr>Specificity of machine learning methods in time series analysis</vt:lpstr>
      <vt:lpstr>Anomaly detection</vt:lpstr>
      <vt:lpstr>Anomaly detection</vt:lpstr>
      <vt:lpstr>Anomaly detection</vt:lpstr>
      <vt:lpstr>Anomaly detection</vt:lpstr>
      <vt:lpstr>Anomaly detection</vt:lpstr>
      <vt:lpstr>Anomaly detection. Example</vt:lpstr>
      <vt:lpstr>Anomaly detection. Example</vt:lpstr>
      <vt:lpstr>Anomaly detection. Example</vt:lpstr>
      <vt:lpstr>Anomaly detection approaches</vt:lpstr>
      <vt:lpstr>Anomaly detection. Methods</vt:lpstr>
      <vt:lpstr>Anomaly detection. Box Plot</vt:lpstr>
      <vt:lpstr>Anomaly detection. Box Plot</vt:lpstr>
      <vt:lpstr>Anomaly detection. Unsupervised methods</vt:lpstr>
      <vt:lpstr>Anomaly detection.  Z-score </vt:lpstr>
      <vt:lpstr>Anomaly detection. Semi-Supervised methods. Eliptic-based method  </vt:lpstr>
      <vt:lpstr>Anomaly detection. Supervised methods. Eliptic-based method  </vt:lpstr>
      <vt:lpstr>Anomaly detection. Unsupervised methods</vt:lpstr>
      <vt:lpstr>Anomaly detection. Unsupervised methods</vt:lpstr>
      <vt:lpstr>Anomaly detection. Unsupervised methods</vt:lpstr>
      <vt:lpstr>Anomaly detection. Model based </vt:lpstr>
      <vt:lpstr>Anomaly detection. Semi-supervised search</vt:lpstr>
      <vt:lpstr>Anomaly detection. Clustering based methods</vt:lpstr>
      <vt:lpstr>Anomaly detection. Clustering based methods</vt:lpstr>
      <vt:lpstr>Anomaly detection. Clustering based methods</vt:lpstr>
      <vt:lpstr>Anomaly detection. LOF method</vt:lpstr>
      <vt:lpstr>Anomaly detection. Isolation forest</vt:lpstr>
      <vt:lpstr>Anomaly detection. Isolation forest</vt:lpstr>
      <vt:lpstr>Anomaly detection. Semi-supervised methods.   OSVM </vt:lpstr>
      <vt:lpstr>Anomaly detection. Semi-supervised methods.   Autoencoder </vt:lpstr>
      <vt:lpstr>Anomaly detection. Semi-supervised methods.   Autoencoder </vt:lpstr>
      <vt:lpstr>Anomaly detection. Supervised methods.  </vt:lpstr>
      <vt:lpstr>Anomaly detection. Comparison</vt:lpstr>
      <vt:lpstr>Supervised Classical ML</vt:lpstr>
      <vt:lpstr>Time Series Segments. Specificity of Segments</vt:lpstr>
      <vt:lpstr>Supervised Classical ML</vt:lpstr>
      <vt:lpstr>Supervised Classical ML. K-nearest neighbor</vt:lpstr>
      <vt:lpstr>Supervised Classical ML. Time series forest  (TSF)</vt:lpstr>
      <vt:lpstr>Supervised Classical ML. Random Interval Spectral Ensemble (RISE)</vt:lpstr>
      <vt:lpstr>Supervised Classical ML. Shapelet-Based Classifiers</vt:lpstr>
      <vt:lpstr>Supervised Classical ML. Shapelet-Based Classifiers</vt:lpstr>
      <vt:lpstr>Supervised Classical ML. Dictionary-Based Classification</vt:lpstr>
      <vt:lpstr>Supervised Classical ML. BOSS - Dictionary-Based Classification</vt:lpstr>
      <vt:lpstr>Supervised Classical ML. BOSS - Dictionary-Based Classification</vt:lpstr>
      <vt:lpstr>Supervised Classical ML. ROCKET  Classifer</vt:lpstr>
      <vt:lpstr>Supervised Classical ML. HIVE-COTE</vt:lpstr>
      <vt:lpstr>Supervised Classical ML. Time series forecast</vt:lpstr>
      <vt:lpstr>Supervised Classical ML. Time series forecast</vt:lpstr>
      <vt:lpstr>Supervised Classical ML. Time series forecast</vt:lpstr>
      <vt:lpstr>Supervised Classical ML. Time series forecast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125</cp:revision>
  <dcterms:created xsi:type="dcterms:W3CDTF">2021-11-21T16:45:21Z</dcterms:created>
  <dcterms:modified xsi:type="dcterms:W3CDTF">2022-04-04T06:14:56Z</dcterms:modified>
</cp:coreProperties>
</file>